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0"/>
  </p:notesMasterIdLst>
  <p:sldIdLst>
    <p:sldId id="301" r:id="rId4"/>
    <p:sldId id="279" r:id="rId5"/>
    <p:sldId id="261" r:id="rId6"/>
    <p:sldId id="265" r:id="rId7"/>
    <p:sldId id="264" r:id="rId8"/>
    <p:sldId id="273" r:id="rId9"/>
    <p:sldId id="302" r:id="rId10"/>
    <p:sldId id="304" r:id="rId11"/>
    <p:sldId id="305" r:id="rId12"/>
    <p:sldId id="317" r:id="rId13"/>
    <p:sldId id="296" r:id="rId14"/>
    <p:sldId id="270" r:id="rId15"/>
    <p:sldId id="274" r:id="rId16"/>
    <p:sldId id="292" r:id="rId17"/>
    <p:sldId id="262" r:id="rId18"/>
    <p:sldId id="316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6F99"/>
    <a:srgbClr val="A031F9"/>
    <a:srgbClr val="57A7BD"/>
    <a:srgbClr val="64BCB2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6196" autoAdjust="0"/>
  </p:normalViewPr>
  <p:slideViewPr>
    <p:cSldViewPr>
      <p:cViewPr>
        <p:scale>
          <a:sx n="197" d="100"/>
          <a:sy n="197" d="100"/>
        </p:scale>
        <p:origin x="3112" y="3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2024. 7. 27.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68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1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75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15.wdp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microsoft.com/office/2007/relationships/hdphoto" Target="../media/hdphoto17.wdp"/><Relationship Id="rId5" Type="http://schemas.microsoft.com/office/2007/relationships/hdphoto" Target="../media/hdphoto16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hyperlink" Target="https://www.google.com/travel/hotels/s/PzMW5t3HVBfPvYPS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hyperlink" Target="https://www.youtube.com/@AquaLandTermal-esElmenyfurdo" TargetMode="External"/><Relationship Id="rId18" Type="http://schemas.openxmlformats.org/officeDocument/2006/relationships/hyperlink" Target="https://linktr.ee/aqualandrackeve" TargetMode="External"/><Relationship Id="rId26" Type="http://schemas.microsoft.com/office/2007/relationships/hdphoto" Target="../media/hdphoto29.wdp"/><Relationship Id="rId3" Type="http://schemas.microsoft.com/office/2007/relationships/hdphoto" Target="../media/hdphoto19.wdp"/><Relationship Id="rId21" Type="http://schemas.microsoft.com/office/2007/relationships/hdphoto" Target="../media/hdphoto27.wdp"/><Relationship Id="rId7" Type="http://schemas.openxmlformats.org/officeDocument/2006/relationships/hyperlink" Target="https://twitter.com/AqualandRackeve" TargetMode="External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5" Type="http://schemas.openxmlformats.org/officeDocument/2006/relationships/hyperlink" Target="https://aqualand.hu/" TargetMode="External"/><Relationship Id="rId2" Type="http://schemas.openxmlformats.org/officeDocument/2006/relationships/image" Target="../media/image53.png"/><Relationship Id="rId16" Type="http://schemas.openxmlformats.org/officeDocument/2006/relationships/hyperlink" Target="https://aqualandtermal.hu/" TargetMode="External"/><Relationship Id="rId20" Type="http://schemas.openxmlformats.org/officeDocument/2006/relationships/hyperlink" Target="https://www.tripadvisor.com/Profile/aqualandrackeve" TargetMode="External"/><Relationship Id="rId1" Type="http://schemas.openxmlformats.org/officeDocument/2006/relationships/slideLayout" Target="../slideLayouts/slideLayout8.xml"/><Relationship Id="rId6" Type="http://schemas.microsoft.com/office/2007/relationships/hdphoto" Target="../media/hdphoto20.wdp"/><Relationship Id="rId11" Type="http://schemas.openxmlformats.org/officeDocument/2006/relationships/hyperlink" Target="https://www.instagram.com/aqualandrackeve_official/" TargetMode="External"/><Relationship Id="rId24" Type="http://schemas.microsoft.com/office/2007/relationships/hdphoto" Target="../media/hdphoto28.wdp"/><Relationship Id="rId5" Type="http://schemas.openxmlformats.org/officeDocument/2006/relationships/image" Target="../media/image50.png"/><Relationship Id="rId15" Type="http://schemas.openxmlformats.org/officeDocument/2006/relationships/hyperlink" Target="https://hu.pinterest.com/AquaLandRackeve/" TargetMode="External"/><Relationship Id="rId23" Type="http://schemas.openxmlformats.org/officeDocument/2006/relationships/image" Target="../media/image54.png"/><Relationship Id="rId10" Type="http://schemas.microsoft.com/office/2007/relationships/hdphoto" Target="../media/hdphoto22.wdp"/><Relationship Id="rId19" Type="http://schemas.microsoft.com/office/2007/relationships/hdphoto" Target="../media/hdphoto26.wdp"/><Relationship Id="rId4" Type="http://schemas.openxmlformats.org/officeDocument/2006/relationships/hyperlink" Target="https://www.facebook.com/aqualand.rackeve" TargetMode="External"/><Relationship Id="rId9" Type="http://schemas.openxmlformats.org/officeDocument/2006/relationships/hyperlink" Target="https://www.google.com/travel/hotels/s/PzMW5t3HVBfPvYPS8" TargetMode="External"/><Relationship Id="rId14" Type="http://schemas.microsoft.com/office/2007/relationships/hdphoto" Target="../media/hdphoto24.wdp"/><Relationship Id="rId22" Type="http://schemas.openxmlformats.org/officeDocument/2006/relationships/hyperlink" Target="https://www.tiktok.com/@aqua.land.spa" TargetMode="External"/><Relationship Id="rId27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EOR3iCGuG9bhTybfwYZ0Gw" TargetMode="External"/><Relationship Id="rId13" Type="http://schemas.openxmlformats.org/officeDocument/2006/relationships/image" Target="../media/image63.png"/><Relationship Id="rId18" Type="http://schemas.openxmlformats.org/officeDocument/2006/relationships/hyperlink" Target="https://www.aqua-land.hu/Aqua_Park1/Beach_club__Vizi_Bar.html" TargetMode="External"/><Relationship Id="rId3" Type="http://schemas.openxmlformats.org/officeDocument/2006/relationships/image" Target="../media/image57.png"/><Relationship Id="rId21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hyperlink" Target="https://www.tiktok.com/@aqua.land.spa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69.png"/><Relationship Id="rId2" Type="http://schemas.openxmlformats.org/officeDocument/2006/relationships/image" Target="../media/image56.png"/><Relationship Id="rId16" Type="http://schemas.openxmlformats.org/officeDocument/2006/relationships/hyperlink" Target="https://aqualandtermal.hu/mediterranbisztro/" TargetMode="External"/><Relationship Id="rId20" Type="http://schemas.openxmlformats.org/officeDocument/2006/relationships/hyperlink" Target="https://www.aqua-land.hu/Kevei_Gyogyviz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sandor_ruzsa_ai/" TargetMode="External"/><Relationship Id="rId11" Type="http://schemas.openxmlformats.org/officeDocument/2006/relationships/image" Target="../media/image62.png"/><Relationship Id="rId24" Type="http://schemas.openxmlformats.org/officeDocument/2006/relationships/image" Target="../media/image68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7.png"/><Relationship Id="rId10" Type="http://schemas.openxmlformats.org/officeDocument/2006/relationships/hyperlink" Target="https://www.instagram.com/aqualandcinema/" TargetMode="External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hyperlink" Target="https://aqualandtermal.hu/masszazsvilag/" TargetMode="External"/><Relationship Id="rId22" Type="http://schemas.openxmlformats.org/officeDocument/2006/relationships/hyperlink" Target="https://www.tiktok.com/@aqualand.villapar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FHIvX_jv7hlnA0WXSErz7w" TargetMode="External"/><Relationship Id="rId13" Type="http://schemas.openxmlformats.org/officeDocument/2006/relationships/image" Target="../media/image74.png"/><Relationship Id="rId18" Type="http://schemas.openxmlformats.org/officeDocument/2006/relationships/hyperlink" Target="https://voilapictures.com/" TargetMode="External"/><Relationship Id="rId3" Type="http://schemas.openxmlformats.org/officeDocument/2006/relationships/image" Target="../media/image70.png"/><Relationship Id="rId21" Type="http://schemas.openxmlformats.org/officeDocument/2006/relationships/image" Target="../media/image78.png"/><Relationship Id="rId7" Type="http://schemas.microsoft.com/office/2007/relationships/hdphoto" Target="../media/hdphoto31.wdp"/><Relationship Id="rId12" Type="http://schemas.openxmlformats.org/officeDocument/2006/relationships/hyperlink" Target="https://www.instagram.com/voilapictures/" TargetMode="External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twitter.com/voilapictures" TargetMode="External"/><Relationship Id="rId20" Type="http://schemas.openxmlformats.org/officeDocument/2006/relationships/hyperlink" Target="https://youtu.be/CPmFvktTx9g?si=DAhjdmpudYcD3p19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hyperlink" Target="https://www.imdb.com/name/nm6763134/" TargetMode="External"/><Relationship Id="rId15" Type="http://schemas.openxmlformats.org/officeDocument/2006/relationships/image" Target="../media/image75.png"/><Relationship Id="rId10" Type="http://schemas.openxmlformats.org/officeDocument/2006/relationships/hyperlink" Target="https://www.facebook.com/gergely.orban87/" TargetMode="External"/><Relationship Id="rId19" Type="http://schemas.openxmlformats.org/officeDocument/2006/relationships/image" Target="../media/image77.png"/><Relationship Id="rId4" Type="http://schemas.microsoft.com/office/2007/relationships/hdphoto" Target="../media/hdphoto30.wdp"/><Relationship Id="rId9" Type="http://schemas.openxmlformats.org/officeDocument/2006/relationships/image" Target="../media/image72.png"/><Relationship Id="rId14" Type="http://schemas.openxmlformats.org/officeDocument/2006/relationships/hyperlink" Target="https://www.linkedin.com/in/voilapictures/" TargetMode="External"/><Relationship Id="rId2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aqualandtermal.hu/aquacinema/" TargetMode="External"/><Relationship Id="rId18" Type="http://schemas.openxmlformats.org/officeDocument/2006/relationships/hyperlink" Target="https://aqualandtermal.hu/masszazsvilag/" TargetMode="External"/><Relationship Id="rId26" Type="http://schemas.openxmlformats.org/officeDocument/2006/relationships/image" Target="../media/image28.png"/><Relationship Id="rId3" Type="http://schemas.microsoft.com/office/2007/relationships/hdphoto" Target="../media/hdphoto5.wdp"/><Relationship Id="rId21" Type="http://schemas.openxmlformats.org/officeDocument/2006/relationships/hyperlink" Target="https://aqualandtermal.hu/mediterranbisztro/" TargetMode="External"/><Relationship Id="rId7" Type="http://schemas.openxmlformats.org/officeDocument/2006/relationships/hyperlink" Target="https://aqualandtermal.hu/vitalkozpont/" TargetMode="External"/><Relationship Id="rId12" Type="http://schemas.openxmlformats.org/officeDocument/2006/relationships/image" Target="../media/image22.png"/><Relationship Id="rId17" Type="http://schemas.microsoft.com/office/2007/relationships/hdphoto" Target="../media/hdphoto6.wdp"/><Relationship Id="rId25" Type="http://schemas.openxmlformats.org/officeDocument/2006/relationships/hyperlink" Target="https://www.aqua-land.hu/Kevei_Gyogyviz.html" TargetMode="Externa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29" Type="http://schemas.openxmlformats.org/officeDocument/2006/relationships/hyperlink" Target="https://www.instagram.com/aqualandcinema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hyperlink" Target="https://aqualandtermal.hu/fahazas-villapark/" TargetMode="External"/><Relationship Id="rId24" Type="http://schemas.openxmlformats.org/officeDocument/2006/relationships/image" Target="../media/image27.png"/><Relationship Id="rId5" Type="http://schemas.openxmlformats.org/officeDocument/2006/relationships/hyperlink" Target="https://aqualandtermal.hu/" TargetMode="External"/><Relationship Id="rId15" Type="http://schemas.openxmlformats.org/officeDocument/2006/relationships/hyperlink" Target="https://www.youtube.com/watch?v=5ctkQDnzcG4" TargetMode="External"/><Relationship Id="rId23" Type="http://schemas.openxmlformats.org/officeDocument/2006/relationships/hyperlink" Target="https://www.aqua-land.hu/Aqua_Park1/Beach_club__Vizi_Bar.html" TargetMode="External"/><Relationship Id="rId28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hyperlink" Target="https://aqualandtermal.hu/tokertcsarda/" TargetMode="External"/><Relationship Id="rId14" Type="http://schemas.openxmlformats.org/officeDocument/2006/relationships/image" Target="../media/image23.png"/><Relationship Id="rId22" Type="http://schemas.openxmlformats.org/officeDocument/2006/relationships/image" Target="../media/image26.png"/><Relationship Id="rId27" Type="http://schemas.openxmlformats.org/officeDocument/2006/relationships/hyperlink" Target="https://aqualandtermal.hu/thermalcamping/" TargetMode="External"/><Relationship Id="rId30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9.wdp"/><Relationship Id="rId2" Type="http://schemas.openxmlformats.org/officeDocument/2006/relationships/hyperlink" Target="https://youtu.be/h_EW1SjHpso?si=UFh_b6r35SliRWf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9nqk7pO0Qak?si=JfCLEScKGqyOivKQ" TargetMode="External"/><Relationship Id="rId3" Type="http://schemas.microsoft.com/office/2007/relationships/hdphoto" Target="../media/hdphoto11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tripadvisor.com/Profile/aqualandrackeve?fid=300c41e8-7644-43f7-ab42-7569631d58c7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www.linkedin.com/company/102287875/admin/feed/posts/" TargetMode="External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youtube.com/watch?v=5ctkQDnzcG4" TargetMode="External"/><Relationship Id="rId18" Type="http://schemas.microsoft.com/office/2007/relationships/hdphoto" Target="../media/hdphoto7.wdp"/><Relationship Id="rId26" Type="http://schemas.openxmlformats.org/officeDocument/2006/relationships/image" Target="../media/image29.png"/><Relationship Id="rId3" Type="http://schemas.openxmlformats.org/officeDocument/2006/relationships/hyperlink" Target="https://aqualandtermal.hu/" TargetMode="External"/><Relationship Id="rId21" Type="http://schemas.openxmlformats.org/officeDocument/2006/relationships/hyperlink" Target="https://www.aqua-land.hu/Aqua_Park1/Beach_club__Vizi_Bar.html" TargetMode="External"/><Relationship Id="rId7" Type="http://schemas.openxmlformats.org/officeDocument/2006/relationships/hyperlink" Target="https://aqualandtermal.hu/tokertcsarda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5" Type="http://schemas.openxmlformats.org/officeDocument/2006/relationships/hyperlink" Target="https://aqualandtermal.hu/thermalcamping/" TargetMode="External"/><Relationship Id="rId2" Type="http://schemas.openxmlformats.org/officeDocument/2006/relationships/image" Target="../media/image18.png"/><Relationship Id="rId16" Type="http://schemas.openxmlformats.org/officeDocument/2006/relationships/hyperlink" Target="https://aqualandtermal.hu/masszazsvilag/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hyperlink" Target="https://aqualandtermal.hu/aquacinema/" TargetMode="External"/><Relationship Id="rId24" Type="http://schemas.openxmlformats.org/officeDocument/2006/relationships/image" Target="../media/image28.png"/><Relationship Id="rId5" Type="http://schemas.openxmlformats.org/officeDocument/2006/relationships/hyperlink" Target="https://aqualandtermal.hu/vitalkozpont/" TargetMode="External"/><Relationship Id="rId15" Type="http://schemas.microsoft.com/office/2007/relationships/hdphoto" Target="../media/hdphoto6.wdp"/><Relationship Id="rId23" Type="http://schemas.openxmlformats.org/officeDocument/2006/relationships/hyperlink" Target="https://www.aqua-land.hu/Kevei_Gyogyviz.html" TargetMode="External"/><Relationship Id="rId28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hyperlink" Target="https://aqualandtermal.hu/mediterranbisztro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aqualandtermal.hu/fahazas-villapark/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7.png"/><Relationship Id="rId27" Type="http://schemas.openxmlformats.org/officeDocument/2006/relationships/hyperlink" Target="https://www.instagram.com/aqualandcinema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youtube.com/watch?v=5ctkQDnzcG4" TargetMode="External"/><Relationship Id="rId18" Type="http://schemas.microsoft.com/office/2007/relationships/hdphoto" Target="../media/hdphoto7.wdp"/><Relationship Id="rId26" Type="http://schemas.openxmlformats.org/officeDocument/2006/relationships/image" Target="../media/image29.png"/><Relationship Id="rId3" Type="http://schemas.openxmlformats.org/officeDocument/2006/relationships/hyperlink" Target="https://aqualandtermal.hu/" TargetMode="External"/><Relationship Id="rId21" Type="http://schemas.openxmlformats.org/officeDocument/2006/relationships/hyperlink" Target="https://www.aqua-land.hu/Aqua_Park1/Beach_club__Vizi_Bar.html" TargetMode="External"/><Relationship Id="rId7" Type="http://schemas.openxmlformats.org/officeDocument/2006/relationships/hyperlink" Target="https://aqualandtermal.hu/tokertcsarda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5" Type="http://schemas.openxmlformats.org/officeDocument/2006/relationships/hyperlink" Target="https://aqualandtermal.hu/thermalcamping/" TargetMode="External"/><Relationship Id="rId2" Type="http://schemas.openxmlformats.org/officeDocument/2006/relationships/image" Target="../media/image18.png"/><Relationship Id="rId16" Type="http://schemas.openxmlformats.org/officeDocument/2006/relationships/hyperlink" Target="https://aqualandtermal.hu/masszazsvilag/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hyperlink" Target="https://aqualandtermal.hu/aquacinema/" TargetMode="External"/><Relationship Id="rId24" Type="http://schemas.openxmlformats.org/officeDocument/2006/relationships/image" Target="../media/image28.png"/><Relationship Id="rId5" Type="http://schemas.openxmlformats.org/officeDocument/2006/relationships/hyperlink" Target="https://aqualandtermal.hu/vitalkozpont/" TargetMode="External"/><Relationship Id="rId15" Type="http://schemas.microsoft.com/office/2007/relationships/hdphoto" Target="../media/hdphoto6.wdp"/><Relationship Id="rId23" Type="http://schemas.openxmlformats.org/officeDocument/2006/relationships/hyperlink" Target="https://www.aqua-land.hu/Kevei_Gyogyviz.html" TargetMode="External"/><Relationship Id="rId28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hyperlink" Target="https://aqualandtermal.hu/mediterranbisztro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aqualandtermal.hu/fahazas-villapark/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7.png"/><Relationship Id="rId27" Type="http://schemas.openxmlformats.org/officeDocument/2006/relationships/hyperlink" Target="https://www.instagram.com/aqualandcinema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www.youtube.com/watch?v=5ctkQDnzcG4" TargetMode="External"/><Relationship Id="rId18" Type="http://schemas.microsoft.com/office/2007/relationships/hdphoto" Target="../media/hdphoto7.wdp"/><Relationship Id="rId26" Type="http://schemas.openxmlformats.org/officeDocument/2006/relationships/image" Target="../media/image29.png"/><Relationship Id="rId3" Type="http://schemas.openxmlformats.org/officeDocument/2006/relationships/hyperlink" Target="https://aqualandtermal.hu/" TargetMode="External"/><Relationship Id="rId21" Type="http://schemas.openxmlformats.org/officeDocument/2006/relationships/hyperlink" Target="https://www.aqua-land.hu/Aqua_Park1/Beach_club__Vizi_Bar.html" TargetMode="External"/><Relationship Id="rId7" Type="http://schemas.openxmlformats.org/officeDocument/2006/relationships/hyperlink" Target="https://aqualandtermal.hu/tokertcsarda/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5" Type="http://schemas.openxmlformats.org/officeDocument/2006/relationships/hyperlink" Target="https://aqualandtermal.hu/thermalcamping/" TargetMode="External"/><Relationship Id="rId2" Type="http://schemas.openxmlformats.org/officeDocument/2006/relationships/image" Target="../media/image18.png"/><Relationship Id="rId16" Type="http://schemas.openxmlformats.org/officeDocument/2006/relationships/hyperlink" Target="https://aqualandtermal.hu/masszazsvilag/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hyperlink" Target="https://aqualandtermal.hu/aquacinema/" TargetMode="External"/><Relationship Id="rId24" Type="http://schemas.openxmlformats.org/officeDocument/2006/relationships/image" Target="../media/image28.png"/><Relationship Id="rId5" Type="http://schemas.openxmlformats.org/officeDocument/2006/relationships/hyperlink" Target="https://aqualandtermal.hu/vitalkozpont/" TargetMode="External"/><Relationship Id="rId15" Type="http://schemas.microsoft.com/office/2007/relationships/hdphoto" Target="../media/hdphoto6.wdp"/><Relationship Id="rId23" Type="http://schemas.openxmlformats.org/officeDocument/2006/relationships/hyperlink" Target="https://www.aqua-land.hu/Kevei_Gyogyviz.html" TargetMode="External"/><Relationship Id="rId28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hyperlink" Target="https://aqualandtermal.hu/mediterranbisztro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aqualandtermal.hu/fahazas-villapark/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27.png"/><Relationship Id="rId27" Type="http://schemas.openxmlformats.org/officeDocument/2006/relationships/hyperlink" Target="https://www.instagram.com/aqualandcinem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5CC9B-6DD0-91E0-3082-4C6C5E0D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D5E173C1-253B-C7ED-76C7-9915FE2F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7000"/>
                    </a14:imgEffect>
                    <a14:imgEffect>
                      <a14:colorTemperature colorTemp="1903"/>
                    </a14:imgEffect>
                    <a14:imgEffect>
                      <a14:saturation sat="180000"/>
                    </a14:imgEffect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7477" cy="51342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51981-643E-BC1E-B1C1-D8B37227F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3608" y="2708449"/>
            <a:ext cx="6768752" cy="481178"/>
          </a:xfrm>
        </p:spPr>
        <p:txBody>
          <a:bodyPr/>
          <a:lstStyle/>
          <a:p>
            <a:pPr lvl="0"/>
            <a:r>
              <a:rPr lang="en-US" altLang="ko-KR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LEDfal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hirdetés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és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ea typeface="맑은 고딕" pitchFamily="50" charset="-127"/>
              </a:rPr>
              <a:t> Marketing</a:t>
            </a:r>
            <a:endParaRPr lang="en-US" altLang="ko-KR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2000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F9F57-3F5D-37A4-9B93-E5AF02407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4718" y="3320530"/>
            <a:ext cx="9287238" cy="16994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Hirdessen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az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Aqua Cinema LED-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falán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olyan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közönségnek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akikből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könnyen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vásárló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ko-KR" sz="2000" dirty="0" err="1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válhat</a:t>
            </a:r>
            <a:r>
              <a:rPr lang="en-US" altLang="ko-KR" sz="2000" dirty="0">
                <a:ln w="3175">
                  <a:solidFill>
                    <a:srgbClr val="516F99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r>
              <a:rPr lang="en-US" altLang="ko-KR" sz="2000" dirty="0">
                <a:ln w="3175">
                  <a:solidFill>
                    <a:srgbClr val="64BCB2"/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 </a:t>
            </a:r>
          </a:p>
          <a:p>
            <a:endParaRPr lang="ko-KR" altLang="en-US" sz="2000" b="1" dirty="0">
              <a:ln w="3175">
                <a:solidFill>
                  <a:srgbClr val="64BCB2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31F072F-F4A5-C766-59DC-F030D3D46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A031F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036"/>
            <a:ext cx="9144000" cy="166376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0984053-8F4E-54A5-A9CD-0C4EBF5615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7" t="24863" r="29975" b="31637"/>
          <a:stretch/>
        </p:blipFill>
        <p:spPr>
          <a:xfrm>
            <a:off x="2655525" y="477982"/>
            <a:ext cx="3816424" cy="223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7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A2B2-D69E-C1A9-7E53-CAA47300B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FCDADDA-085F-F417-65AB-68BF4BB7E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/>
        </p:blipFill>
        <p:spPr>
          <a:xfrm>
            <a:off x="0" y="1347614"/>
            <a:ext cx="2860388" cy="37958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E2F9B7-8BE4-887D-8F44-1383EFE4B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3688" y="123478"/>
            <a:ext cx="6480720" cy="576064"/>
          </a:xfrm>
        </p:spPr>
        <p:txBody>
          <a:bodyPr/>
          <a:lstStyle/>
          <a:p>
            <a:r>
              <a:rPr lang="hu-US" altLang="ko-KR" u="sng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Még több megoldás hirdetésre!</a:t>
            </a:r>
            <a:endParaRPr lang="ko-KR" altLang="en-US" u="sng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D0137-663D-F313-A882-3E635CAF2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7623" y="879562"/>
            <a:ext cx="7524328" cy="288032"/>
          </a:xfrm>
        </p:spPr>
        <p:txBody>
          <a:bodyPr/>
          <a:lstStyle/>
          <a:p>
            <a:pPr lvl="0" algn="ctr"/>
            <a:r>
              <a:rPr lang="hu-US" altLang="ko-KR" sz="2000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További értékes reklámfelületet bérelhet tőlünk a fürdő területén!</a:t>
            </a:r>
            <a:endParaRPr lang="en-US" altLang="ko-KR" sz="2000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CD5CD3-A692-E681-511D-811867E10B0C}"/>
              </a:ext>
            </a:extLst>
          </p:cNvPr>
          <p:cNvSpPr txBox="1">
            <a:spLocks/>
          </p:cNvSpPr>
          <p:nvPr/>
        </p:nvSpPr>
        <p:spPr>
          <a:xfrm>
            <a:off x="1061864" y="1441368"/>
            <a:ext cx="7884368" cy="266429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US" altLang="ko-KR" sz="1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-Molinók kihelyezése a fürdőben, több méretben, külső-belső területen</a:t>
            </a:r>
          </a:p>
          <a:p>
            <a:pPr algn="ctr"/>
            <a:endParaRPr lang="hu-US" altLang="ko-KR" sz="1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hu-US" altLang="ko-KR" sz="1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-Saját onlineTV rendszerünkön való megjelenés</a:t>
            </a:r>
          </a:p>
          <a:p>
            <a:pPr algn="ctr"/>
            <a:endParaRPr lang="hu-US" altLang="ko-KR" sz="1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hu-US" altLang="ko-KR" sz="1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-Saját hangrendszerünkön reklám szpotok lejátszása</a:t>
            </a:r>
          </a:p>
          <a:p>
            <a:pPr algn="ctr"/>
            <a:endParaRPr lang="hu-US" altLang="ko-KR" sz="18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hu-US" altLang="ko-KR" sz="18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-Reklámmatricák és táblák kihelyezése külső-belső területen</a:t>
            </a:r>
          </a:p>
          <a:p>
            <a:pPr algn="ctr"/>
            <a:endParaRPr lang="en-US" altLang="ko-KR" sz="18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56DD524-3AC9-6F57-F3A8-053F02B0B6F8}"/>
              </a:ext>
            </a:extLst>
          </p:cNvPr>
          <p:cNvSpPr txBox="1">
            <a:spLocks/>
          </p:cNvSpPr>
          <p:nvPr/>
        </p:nvSpPr>
        <p:spPr>
          <a:xfrm>
            <a:off x="871930" y="4119922"/>
            <a:ext cx="8155715" cy="57606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US" altLang="ko-KR" sz="3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Egyedi hirdetésekhez kérj egyéni árajánlatot!</a:t>
            </a:r>
            <a:endParaRPr lang="ko-KR" altLang="en-US" sz="3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919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C1F5F80-B77D-6C60-40BB-CA5E96C02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8000"/>
                    </a14:imgEffect>
                    <a14:imgEffect>
                      <a14:colorTemperature colorTemp="1500"/>
                    </a14:imgEffect>
                    <a14:imgEffect>
                      <a14:brightnessContrast bright="-48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261" b="18566"/>
          <a:stretch/>
        </p:blipFill>
        <p:spPr>
          <a:xfrm>
            <a:off x="-34257" y="0"/>
            <a:ext cx="9178258" cy="5143500"/>
          </a:xfrm>
          <a:prstGeom prst="rect">
            <a:avLst/>
          </a:prstGeom>
        </p:spPr>
      </p:pic>
      <p:sp>
        <p:nvSpPr>
          <p:cNvPr id="6" name="Text Placeholder 13"/>
          <p:cNvSpPr txBox="1">
            <a:spLocks/>
          </p:cNvSpPr>
          <p:nvPr/>
        </p:nvSpPr>
        <p:spPr>
          <a:xfrm>
            <a:off x="3995936" y="3972762"/>
            <a:ext cx="4932548" cy="105468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Télen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nyáron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,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főszezonban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és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szezonon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kívül</a:t>
            </a:r>
            <a:endParaRPr lang="en-US" altLang="ko-KR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385647" y="-72724"/>
            <a:ext cx="4068452" cy="1754326"/>
          </a:xfrm>
          <a:prstGeom prst="rect">
            <a:avLst/>
          </a:prstGeom>
          <a:effectLst/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hu-HU" sz="3600" b="1" i="0" cap="all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9035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Keressen </a:t>
            </a:r>
          </a:p>
          <a:p>
            <a:pPr fontAlgn="base"/>
            <a:r>
              <a:rPr lang="hu-HU" sz="3600" b="1" i="0" cap="all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9035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bizalommal!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704192"/>
            <a:ext cx="4752528" cy="17543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69B6CC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Lépjen kapcsolatba velünk még ma, és foglaljon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reklámidőt a LED-falon, hogy cége üzenete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nyári szezon legnagyobb nyertese lehessen!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Használja ki télen-nyáron! Juttassa el üzenetét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közvetlenül a szórakozni és pihenni vágyó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közönséghez és generáljon profitnövekedést!</a:t>
            </a:r>
          </a:p>
        </p:txBody>
      </p:sp>
      <p:pic>
        <p:nvPicPr>
          <p:cNvPr id="12" name="Kép helye 11">
            <a:extLst>
              <a:ext uri="{FF2B5EF4-FFF2-40B4-BE49-F238E27FC236}">
                <a16:creationId xmlns:a16="http://schemas.microsoft.com/office/drawing/2014/main" id="{B9F74621-CE89-FA21-1AE7-ED20581DD2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3822"/>
          <a:stretch>
            <a:fillRect/>
          </a:stretch>
        </p:blipFill>
        <p:spPr>
          <a:xfrm>
            <a:off x="5724128" y="202957"/>
            <a:ext cx="3312368" cy="1347614"/>
          </a:xfrm>
          <a:ln w="22225" cmpd="sng">
            <a:solidFill>
              <a:srgbClr val="69B6CC"/>
            </a:solidFill>
          </a:ln>
        </p:spPr>
      </p:pic>
      <p:pic>
        <p:nvPicPr>
          <p:cNvPr id="17" name="Kép helye 16">
            <a:extLst>
              <a:ext uri="{FF2B5EF4-FFF2-40B4-BE49-F238E27FC236}">
                <a16:creationId xmlns:a16="http://schemas.microsoft.com/office/drawing/2014/main" id="{3825EEF8-F68E-4DEB-884F-E14466C32D7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3822"/>
          <a:stretch>
            <a:fillRect/>
          </a:stretch>
        </p:blipFill>
        <p:spPr>
          <a:xfrm>
            <a:off x="107504" y="3791522"/>
            <a:ext cx="2958383" cy="1203598"/>
          </a:xfrm>
          <a:ln w="38100">
            <a:solidFill>
              <a:srgbClr val="69B6CC"/>
            </a:solidFill>
          </a:ln>
        </p:spPr>
      </p:pic>
    </p:spTree>
    <p:extLst>
      <p:ext uri="{BB962C8B-B14F-4D97-AF65-F5344CB8AC3E}">
        <p14:creationId xmlns:p14="http://schemas.microsoft.com/office/powerpoint/2010/main" val="1894328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53000" contrast="3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55CBB74-2D15-AEF2-E1BC-9B184468B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696"/>
                    </a14:imgEffect>
                    <a14:imgEffect>
                      <a14:saturation sat="162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68" y="-303500"/>
            <a:ext cx="3631333" cy="5447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76953" y="683164"/>
            <a:ext cx="3672408" cy="701496"/>
            <a:chOff x="5004048" y="933547"/>
            <a:chExt cx="3456384" cy="701496"/>
          </a:xfrm>
        </p:grpSpPr>
        <p:sp>
          <p:nvSpPr>
            <p:cNvPr id="9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Orbán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Dániel</a:t>
              </a:r>
              <a:endParaRPr 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4048" y="1173378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„Az </a:t>
              </a:r>
              <a:r>
                <a:rPr lang="hu-HU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Aqua</a:t>
              </a:r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hu-HU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Cinema</a:t>
              </a:r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-t nagyon szeretem, a barátnőmet is elhoztam ide randizni.”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76056" y="2092665"/>
            <a:ext cx="3672408" cy="886162"/>
            <a:chOff x="5004048" y="933547"/>
            <a:chExt cx="3456384" cy="886162"/>
          </a:xfrm>
        </p:grpSpPr>
        <p:sp>
          <p:nvSpPr>
            <p:cNvPr id="13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Poór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Zsófia</a:t>
              </a:r>
              <a:endParaRPr 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4048" y="1173378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„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Fantasztikus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élmény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volt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termálvízben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ülve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végignézni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kedvenc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filmem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Most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már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egész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évben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ide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járok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amikor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csak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tudok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.”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76056" y="3574174"/>
            <a:ext cx="3672408" cy="886162"/>
            <a:chOff x="5004048" y="933547"/>
            <a:chExt cx="3456384" cy="886162"/>
          </a:xfrm>
        </p:grpSpPr>
        <p:sp>
          <p:nvSpPr>
            <p:cNvPr id="16" name="Text Placeholder 17"/>
            <p:cNvSpPr txBox="1">
              <a:spLocks/>
            </p:cNvSpPr>
            <p:nvPr/>
          </p:nvSpPr>
          <p:spPr>
            <a:xfrm>
              <a:off x="5004048" y="933547"/>
              <a:ext cx="3456384" cy="246087"/>
            </a:xfrm>
            <a:prstGeom prst="rect">
              <a:avLst/>
            </a:prstGeom>
            <a:noFill/>
            <a:ln w="19050">
              <a:noFill/>
            </a:ln>
          </p:spPr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Gémesi</a:t>
              </a:r>
              <a:r>
                <a:rPr lang="en-US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Gergely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4048" y="1173378"/>
              <a:ext cx="3456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„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Ez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annyira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jó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kikapcsolódás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nekem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hogy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sokszor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akár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munka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után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csak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egy-egy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filmre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beugrok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termál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medencébe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!”</a:t>
              </a:r>
            </a:p>
          </p:txBody>
        </p:sp>
      </p:grpSp>
      <p:sp>
        <p:nvSpPr>
          <p:cNvPr id="22" name="Text Placeholder 1"/>
          <p:cNvSpPr txBox="1">
            <a:spLocks/>
          </p:cNvSpPr>
          <p:nvPr/>
        </p:nvSpPr>
        <p:spPr>
          <a:xfrm>
            <a:off x="171958" y="1671650"/>
            <a:ext cx="3313265" cy="1800200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57A7BD"/>
                </a:highlight>
                <a:latin typeface="+mj-lt"/>
                <a:cs typeface="Arial" pitchFamily="34" charset="0"/>
              </a:rPr>
              <a:t>Rólunk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57A7BD"/>
                </a:highlight>
                <a:latin typeface="+mj-lt"/>
                <a:cs typeface="Arial" pitchFamily="34" charset="0"/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57A7BD"/>
                </a:highlight>
                <a:latin typeface="+mj-lt"/>
                <a:cs typeface="Arial" pitchFamily="34" charset="0"/>
              </a:rPr>
              <a:t>írták</a:t>
            </a:r>
            <a:endParaRPr lang="en-US" altLang="ko-KR" sz="4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highlight>
                <a:srgbClr val="57A7BD"/>
              </a:highlight>
              <a:latin typeface="+mj-lt"/>
              <a:cs typeface="Arial" pitchFamily="34" charset="0"/>
            </a:endParaRPr>
          </a:p>
          <a:p>
            <a:pPr marL="0" indent="0" algn="ctr">
              <a:buNone/>
            </a:pPr>
            <a:r>
              <a:rPr lang="en-US" altLang="ko-KR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ighlight>
                  <a:srgbClr val="57A7BD"/>
                </a:highlight>
                <a:latin typeface="+mj-lt"/>
                <a:cs typeface="Arial" pitchFamily="34" charset="0"/>
              </a:rPr>
              <a:t>Vendégeink</a:t>
            </a:r>
            <a:endParaRPr lang="ko-KR" alt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highlight>
                <a:srgbClr val="57A7BD"/>
              </a:highlight>
              <a:latin typeface="+mj-lt"/>
              <a:cs typeface="Arial" pitchFamily="34" charset="0"/>
            </a:endParaRPr>
          </a:p>
        </p:txBody>
      </p:sp>
      <p:pic>
        <p:nvPicPr>
          <p:cNvPr id="21" name="Kép helye 20">
            <a:extLst>
              <a:ext uri="{FF2B5EF4-FFF2-40B4-BE49-F238E27FC236}">
                <a16:creationId xmlns:a16="http://schemas.microsoft.com/office/drawing/2014/main" id="{8CE0A82C-D8CA-7F47-D423-BABD8F16E6F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563888" y="1887674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19" name="Kép helye 18">
            <a:extLst>
              <a:ext uri="{FF2B5EF4-FFF2-40B4-BE49-F238E27FC236}">
                <a16:creationId xmlns:a16="http://schemas.microsoft.com/office/drawing/2014/main" id="{35F3F284-E789-9DC9-75B5-9552A3EA14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r="21909"/>
          <a:stretch>
            <a:fillRect/>
          </a:stretch>
        </p:blipFill>
        <p:spPr>
          <a:xfrm>
            <a:off x="3563888" y="483518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28" name="Kép helye 27">
            <a:extLst>
              <a:ext uri="{FF2B5EF4-FFF2-40B4-BE49-F238E27FC236}">
                <a16:creationId xmlns:a16="http://schemas.microsoft.com/office/drawing/2014/main" id="{822D98D7-E45A-3DD7-3D2A-97F2E4E870B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9" r="21909"/>
          <a:stretch>
            <a:fillRect/>
          </a:stretch>
        </p:blipFill>
        <p:spPr>
          <a:xfrm>
            <a:off x="3563888" y="3291830"/>
            <a:ext cx="1296144" cy="1296144"/>
          </a:xfrm>
          <a:ln w="12700">
            <a:solidFill>
              <a:schemeClr val="bg1"/>
            </a:solidFill>
          </a:ln>
        </p:spPr>
      </p:pic>
      <p:pic>
        <p:nvPicPr>
          <p:cNvPr id="29" name="Kép 28">
            <a:hlinkClick r:id="rId9"/>
            <a:extLst>
              <a:ext uri="{FF2B5EF4-FFF2-40B4-BE49-F238E27FC236}">
                <a16:creationId xmlns:a16="http://schemas.microsoft.com/office/drawing/2014/main" id="{6034C11F-6590-BD51-CAA2-CBC0D86BEF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2401" r="70354" b="86399"/>
          <a:stretch/>
        </p:blipFill>
        <p:spPr>
          <a:xfrm>
            <a:off x="1187624" y="3127164"/>
            <a:ext cx="1152128" cy="13167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10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932"/>
                    </a14:imgEffect>
                    <a14:imgEffect>
                      <a14:saturation sat="379000"/>
                    </a14:imgEffect>
                    <a14:imgEffect>
                      <a14:brightnessContrast bright="-53000" contrast="2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 flipH="1">
            <a:off x="1052234" y="1365458"/>
            <a:ext cx="1260000" cy="1260000"/>
          </a:xfrm>
          <a:prstGeom prst="ellipse">
            <a:avLst/>
          </a:prstGeom>
          <a:solidFill>
            <a:srgbClr val="64BCB2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H="1">
            <a:off x="1592234" y="1793954"/>
            <a:ext cx="1440000" cy="1440000"/>
          </a:xfrm>
          <a:prstGeom prst="ellipse">
            <a:avLst/>
          </a:prstGeom>
          <a:solidFill>
            <a:srgbClr val="64BCB2">
              <a:alpha val="8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H="1">
            <a:off x="2377237" y="2085458"/>
            <a:ext cx="1800000" cy="1800000"/>
          </a:xfrm>
          <a:prstGeom prst="ellipse">
            <a:avLst/>
          </a:prstGeom>
          <a:solidFill>
            <a:srgbClr val="64BCB2">
              <a:alpha val="8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47583" y="1365458"/>
            <a:ext cx="1260000" cy="1260000"/>
          </a:xfrm>
          <a:prstGeom prst="ellipse">
            <a:avLst/>
          </a:prstGeom>
          <a:solidFill>
            <a:srgbClr val="64BCB2">
              <a:alpha val="8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27583" y="1793954"/>
            <a:ext cx="1440000" cy="1440000"/>
          </a:xfrm>
          <a:prstGeom prst="ellipse">
            <a:avLst/>
          </a:prstGeom>
          <a:solidFill>
            <a:srgbClr val="64BCB2">
              <a:alpha val="8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82580" y="2085458"/>
            <a:ext cx="1800000" cy="1800000"/>
          </a:xfrm>
          <a:prstGeom prst="ellipse">
            <a:avLst/>
          </a:prstGeom>
          <a:solidFill>
            <a:srgbClr val="64BCB2">
              <a:alpha val="80000"/>
            </a:srgb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004"/>
            <a:ext cx="9144000" cy="576064"/>
          </a:xfrm>
        </p:spPr>
        <p:txBody>
          <a:bodyPr/>
          <a:lstStyle/>
          <a:p>
            <a:r>
              <a:rPr lang="en-US" altLang="ko-KR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Segítünk</a:t>
            </a:r>
            <a:r>
              <a:rPr lang="en-US" altLang="ko-K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szervezésben</a:t>
            </a:r>
            <a:r>
              <a:rPr lang="en-US" altLang="ko-K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is!</a:t>
            </a:r>
            <a:endParaRPr lang="ko-KR" alt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20391" y="821397"/>
            <a:ext cx="9144000" cy="288032"/>
          </a:xfrm>
        </p:spPr>
        <p:txBody>
          <a:bodyPr/>
          <a:lstStyle/>
          <a:p>
            <a:pPr lvl="0"/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Örömmel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teljesítjük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akár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egyéni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megrendeléseit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ha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ránk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esik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altLang="ko-KR" sz="13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választás</a:t>
            </a:r>
            <a:r>
              <a:rPr lang="hu-HU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en-US" altLang="ko-KR" sz="13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574829" y="2118050"/>
            <a:ext cx="1980000" cy="1980000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51509" y="2373130"/>
            <a:ext cx="1836074" cy="1361516"/>
            <a:chOff x="790539" y="2830615"/>
            <a:chExt cx="2100701" cy="1361516"/>
          </a:xfrm>
        </p:grpSpPr>
        <p:sp>
          <p:nvSpPr>
            <p:cNvPr id="11" name="TextBox 10"/>
            <p:cNvSpPr txBox="1"/>
            <p:nvPr/>
          </p:nvSpPr>
          <p:spPr>
            <a:xfrm>
              <a:off x="790539" y="3191857"/>
              <a:ext cx="2059657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Értékesítési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Marketing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vezető</a:t>
              </a:r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pPr algn="ctr" fontAlgn="base"/>
              <a:endParaRPr lang="en-US" altLang="ko-K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  <a:p>
              <a:pPr algn="ctr" fontAlgn="base"/>
              <a:r>
                <a:rPr lang="hu-US" sz="11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+36 20 469 4270</a:t>
              </a:r>
              <a:b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</a:br>
              <a:r>
                <a:rPr lang="hu-HU" sz="1200" b="1" i="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sales@aqua-land.hu</a:t>
              </a:r>
              <a:endParaRPr lang="ko-KR" altLang="en-US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1583" y="283061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Milkovics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Diána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504" y="3436813"/>
            <a:ext cx="2416550" cy="790980"/>
            <a:chOff x="1062658" y="3986014"/>
            <a:chExt cx="1728192" cy="602766"/>
          </a:xfrm>
        </p:grpSpPr>
        <p:sp>
          <p:nvSpPr>
            <p:cNvPr id="34" name="TextBox 33"/>
            <p:cNvSpPr txBox="1"/>
            <p:nvPr/>
          </p:nvSpPr>
          <p:spPr>
            <a:xfrm>
              <a:off x="1062658" y="3986014"/>
              <a:ext cx="1728192" cy="234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Rugalmas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ügyintézés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2658" y="4236968"/>
              <a:ext cx="1728192" cy="351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Nyitottak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vagyunk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egyéni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elképzelésekre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igényekre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 </a:t>
              </a:r>
            </a:p>
          </p:txBody>
        </p:sp>
      </p:grpSp>
      <p:sp>
        <p:nvSpPr>
          <p:cNvPr id="4" name="TextBox 30">
            <a:extLst>
              <a:ext uri="{FF2B5EF4-FFF2-40B4-BE49-F238E27FC236}">
                <a16:creationId xmlns:a16="http://schemas.microsoft.com/office/drawing/2014/main" id="{E0874D9B-06EF-8C56-F1B8-89112678FAB4}"/>
              </a:ext>
            </a:extLst>
          </p:cNvPr>
          <p:cNvSpPr txBox="1"/>
          <p:nvPr/>
        </p:nvSpPr>
        <p:spPr>
          <a:xfrm>
            <a:off x="2694802" y="1243251"/>
            <a:ext cx="3857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Ké</a:t>
            </a:r>
            <a:r>
              <a:rPr lang="hu-HU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rje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egyedi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ajánlatunkat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professzionális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rendezvénymenedzser</a:t>
            </a:r>
            <a:endParaRPr lang="en-US" altLang="ko-KR" sz="1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pPr algn="ctr"/>
            <a:r>
              <a:rPr lang="en-US" altLang="ko-KR" sz="14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kollégánktól</a:t>
            </a:r>
            <a:r>
              <a:rPr lang="en-US" altLang="ko-KR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!</a:t>
            </a:r>
            <a:endParaRPr lang="ko-KR" altLang="en-US" sz="1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grpSp>
        <p:nvGrpSpPr>
          <p:cNvPr id="23" name="Group 32">
            <a:extLst>
              <a:ext uri="{FF2B5EF4-FFF2-40B4-BE49-F238E27FC236}">
                <a16:creationId xmlns:a16="http://schemas.microsoft.com/office/drawing/2014/main" id="{972025A9-29A6-8841-56AF-73080024542A}"/>
              </a:ext>
            </a:extLst>
          </p:cNvPr>
          <p:cNvGrpSpPr/>
          <p:nvPr/>
        </p:nvGrpSpPr>
        <p:grpSpPr>
          <a:xfrm>
            <a:off x="6631886" y="3417890"/>
            <a:ext cx="2416550" cy="790979"/>
            <a:chOff x="1062658" y="3986014"/>
            <a:chExt cx="1728192" cy="602765"/>
          </a:xfrm>
        </p:grpSpPr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1255B08F-67DE-B83E-CFCC-4CC3368A6E2C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23454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Szakszerű</a:t>
              </a:r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szervezés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93F2E05C-1664-0DDD-AA88-D008DF075872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35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Több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, mint 15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éves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tapasztalattal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a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hátunk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mögött</a:t>
              </a:r>
              <a:r>
                <a:rPr lang="en-US" altLang="ko-KR" sz="12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39" name="Kép 38">
            <a:extLst>
              <a:ext uri="{FF2B5EF4-FFF2-40B4-BE49-F238E27FC236}">
                <a16:creationId xmlns:a16="http://schemas.microsoft.com/office/drawing/2014/main" id="{FD2FCA33-38B2-7261-2B57-19DF6145B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91" y="4176962"/>
            <a:ext cx="843558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44"/>
                    </a14:imgEffect>
                    <a14:imgEffect>
                      <a14:saturation sat="214000"/>
                    </a14:imgEffect>
                    <a14:imgEffect>
                      <a14:brightnessContrast bright="-53000" contrast="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Nézz</a:t>
            </a:r>
            <a:r>
              <a:rPr lang="hu-HU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körül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online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platformjainkon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ko-KR" alt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03648" y="727756"/>
            <a:ext cx="7524328" cy="288032"/>
          </a:xfrm>
        </p:spPr>
        <p:txBody>
          <a:bodyPr/>
          <a:lstStyle/>
          <a:p>
            <a:pPr lvl="0" algn="ctr"/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Tekints</a:t>
            </a:r>
            <a:r>
              <a:rPr lang="hu-HU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meg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weblapunkat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közösségimédia-felületeinket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és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lépj</a:t>
            </a:r>
            <a:r>
              <a:rPr lang="hu-HU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en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kapcsolatba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velünk</a:t>
            </a:r>
            <a:r>
              <a:rPr lang="en-US" altLang="ko-KR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</a:p>
        </p:txBody>
      </p:sp>
      <p:pic>
        <p:nvPicPr>
          <p:cNvPr id="14" name="Kép 13">
            <a:hlinkClick r:id="rId4"/>
            <a:extLst>
              <a:ext uri="{FF2B5EF4-FFF2-40B4-BE49-F238E27FC236}">
                <a16:creationId xmlns:a16="http://schemas.microsoft.com/office/drawing/2014/main" id="{EC6162B0-BBB5-F8D9-A859-B69E680AF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" t="2401" r="88446" b="85000"/>
          <a:stretch/>
        </p:blipFill>
        <p:spPr>
          <a:xfrm>
            <a:off x="3921266" y="1343134"/>
            <a:ext cx="648073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Kép 17">
            <a:hlinkClick r:id="rId7"/>
            <a:extLst>
              <a:ext uri="{FF2B5EF4-FFF2-40B4-BE49-F238E27FC236}">
                <a16:creationId xmlns:a16="http://schemas.microsoft.com/office/drawing/2014/main" id="{A32E45BD-5808-ABAD-B1D8-C161EF5270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2401" r="79399" b="85851"/>
          <a:stretch/>
        </p:blipFill>
        <p:spPr>
          <a:xfrm>
            <a:off x="4839451" y="2796649"/>
            <a:ext cx="576064" cy="6042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Kép 21">
            <a:hlinkClick r:id="rId9"/>
            <a:extLst>
              <a:ext uri="{FF2B5EF4-FFF2-40B4-BE49-F238E27FC236}">
                <a16:creationId xmlns:a16="http://schemas.microsoft.com/office/drawing/2014/main" id="{8389F0A6-7965-9B57-3724-3ECF68E23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2401" r="70354" b="86399"/>
          <a:stretch/>
        </p:blipFill>
        <p:spPr>
          <a:xfrm>
            <a:off x="4875469" y="2123212"/>
            <a:ext cx="504027" cy="5760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Kép 24">
            <a:hlinkClick r:id="rId11"/>
            <a:extLst>
              <a:ext uri="{FF2B5EF4-FFF2-40B4-BE49-F238E27FC236}">
                <a16:creationId xmlns:a16="http://schemas.microsoft.com/office/drawing/2014/main" id="{02F908BA-812B-62E2-144F-CF37D4575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2401" r="60176" b="86399"/>
          <a:stretch/>
        </p:blipFill>
        <p:spPr>
          <a:xfrm>
            <a:off x="4839451" y="1354598"/>
            <a:ext cx="576064" cy="5760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651C4F64-9D2B-7F80-C80F-C9663E123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94" t="2401" r="30960" b="85851"/>
          <a:stretch/>
        </p:blipFill>
        <p:spPr>
          <a:xfrm>
            <a:off x="5738521" y="2107177"/>
            <a:ext cx="576064" cy="6042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>
            <a:hlinkClick r:id="rId13"/>
            <a:extLst>
              <a:ext uri="{FF2B5EF4-FFF2-40B4-BE49-F238E27FC236}">
                <a16:creationId xmlns:a16="http://schemas.microsoft.com/office/drawing/2014/main" id="{F10B9BE5-CC00-756F-0184-19F23ED28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" t="13601" r="88446" b="74096"/>
          <a:stretch/>
        </p:blipFill>
        <p:spPr>
          <a:xfrm>
            <a:off x="5738521" y="1322100"/>
            <a:ext cx="576065" cy="6328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Kép 30">
            <a:hlinkClick r:id="rId15"/>
            <a:extLst>
              <a:ext uri="{FF2B5EF4-FFF2-40B4-BE49-F238E27FC236}">
                <a16:creationId xmlns:a16="http://schemas.microsoft.com/office/drawing/2014/main" id="{CD72F80C-F789-40C5-2322-911DE87F8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38067" r="78268" b="50000"/>
          <a:stretch/>
        </p:blipFill>
        <p:spPr>
          <a:xfrm>
            <a:off x="3938272" y="2803256"/>
            <a:ext cx="648074" cy="6137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Kép 32">
            <a:hlinkClick r:id="rId16"/>
            <a:extLst>
              <a:ext uri="{FF2B5EF4-FFF2-40B4-BE49-F238E27FC236}">
                <a16:creationId xmlns:a16="http://schemas.microsoft.com/office/drawing/2014/main" id="{61B6B622-4916-E14B-67D4-07C6C7318A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77" t="85864" r="2477" b="2202"/>
          <a:stretch/>
        </p:blipFill>
        <p:spPr>
          <a:xfrm>
            <a:off x="1475656" y="1316872"/>
            <a:ext cx="576065" cy="6137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Kép 34">
            <a:hlinkClick r:id="rId18"/>
            <a:extLst>
              <a:ext uri="{FF2B5EF4-FFF2-40B4-BE49-F238E27FC236}">
                <a16:creationId xmlns:a16="http://schemas.microsoft.com/office/drawing/2014/main" id="{F2E68D3C-4781-310F-94E4-CA9449EE58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73733" r="69223" b="14149"/>
          <a:stretch/>
        </p:blipFill>
        <p:spPr>
          <a:xfrm>
            <a:off x="4874465" y="3507957"/>
            <a:ext cx="576065" cy="6233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A754F773-C2CD-29D9-299A-3E7E3DD043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25560" r="68745" b="61840"/>
          <a:stretch/>
        </p:blipFill>
        <p:spPr>
          <a:xfrm>
            <a:off x="1475656" y="3075806"/>
            <a:ext cx="648073" cy="6480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A17D29E7-6F59-D13A-4D10-8C845F427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25603" r="79490" b="62347"/>
          <a:stretch/>
        </p:blipFill>
        <p:spPr>
          <a:xfrm>
            <a:off x="1475656" y="2108614"/>
            <a:ext cx="570246" cy="6197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Kép 42">
            <a:hlinkClick r:id="rId20"/>
            <a:extLst>
              <a:ext uri="{FF2B5EF4-FFF2-40B4-BE49-F238E27FC236}">
                <a16:creationId xmlns:a16="http://schemas.microsoft.com/office/drawing/2014/main" id="{4A1FBB44-57D2-FACA-DDE4-AD48D3260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46" t="26718" r="2508" b="62348"/>
          <a:stretch/>
        </p:blipFill>
        <p:spPr>
          <a:xfrm>
            <a:off x="5721618" y="2828962"/>
            <a:ext cx="576064" cy="5623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Tiktok Icon PNGs for Free Download">
            <a:hlinkClick r:id="rId22"/>
            <a:extLst>
              <a:ext uri="{FF2B5EF4-FFF2-40B4-BE49-F238E27FC236}">
                <a16:creationId xmlns:a16="http://schemas.microsoft.com/office/drawing/2014/main" id="{E133C4DC-B46C-A416-EB9E-3BE40934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60" y="2172974"/>
            <a:ext cx="472684" cy="4726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0E36D88A-49C5-778B-17AC-5166D6D2811D}"/>
              </a:ext>
            </a:extLst>
          </p:cNvPr>
          <p:cNvSpPr txBox="1">
            <a:spLocks/>
          </p:cNvSpPr>
          <p:nvPr/>
        </p:nvSpPr>
        <p:spPr>
          <a:xfrm>
            <a:off x="2097342" y="1477523"/>
            <a:ext cx="1123561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aqualand.hu</a:t>
            </a:r>
            <a:endParaRPr lang="en-US" altLang="ko-KR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24DE204-1B34-D6B1-4B33-36708E7CDE4C}"/>
              </a:ext>
            </a:extLst>
          </p:cNvPr>
          <p:cNvSpPr txBox="1">
            <a:spLocks/>
          </p:cNvSpPr>
          <p:nvPr/>
        </p:nvSpPr>
        <p:spPr>
          <a:xfrm>
            <a:off x="2045902" y="2279849"/>
            <a:ext cx="1569233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(+36) 24-423-220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4A11B81E-67DA-22A8-A2AE-BD5273C603A8}"/>
              </a:ext>
            </a:extLst>
          </p:cNvPr>
          <p:cNvSpPr txBox="1">
            <a:spLocks/>
          </p:cNvSpPr>
          <p:nvPr/>
        </p:nvSpPr>
        <p:spPr>
          <a:xfrm>
            <a:off x="2097342" y="3255826"/>
            <a:ext cx="1587825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info@aqua</a:t>
            </a:r>
            <a:r>
              <a:rPr lang="hu-HU" dirty="0" err="1">
                <a:solidFill>
                  <a:srgbClr val="FFFFFF"/>
                </a:solidFill>
                <a:latin typeface="Roboto" panose="02000000000000000000" pitchFamily="2" charset="0"/>
              </a:rPr>
              <a:t>-</a:t>
            </a:r>
            <a:r>
              <a:rPr lang="hu-HU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land.hu</a:t>
            </a:r>
            <a:endParaRPr lang="en-US" altLang="ko-KR" dirty="0"/>
          </a:p>
        </p:txBody>
      </p:sp>
      <p:pic>
        <p:nvPicPr>
          <p:cNvPr id="49" name="Kép 48">
            <a:extLst>
              <a:ext uri="{FF2B5EF4-FFF2-40B4-BE49-F238E27FC236}">
                <a16:creationId xmlns:a16="http://schemas.microsoft.com/office/drawing/2014/main" id="{0E5197A5-D9F1-FF8C-4F88-ABE39E5532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25904" r="40042" b="62163"/>
          <a:stretch/>
        </p:blipFill>
        <p:spPr>
          <a:xfrm>
            <a:off x="1533922" y="3996160"/>
            <a:ext cx="576064" cy="6137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A3CBE178-AAEC-A3F4-FFF1-C3D1619034B5}"/>
              </a:ext>
            </a:extLst>
          </p:cNvPr>
          <p:cNvSpPr txBox="1">
            <a:spLocks/>
          </p:cNvSpPr>
          <p:nvPr/>
        </p:nvSpPr>
        <p:spPr>
          <a:xfrm>
            <a:off x="2097342" y="4159039"/>
            <a:ext cx="2014336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Ráckeve, Strand u. 4, 2300</a:t>
            </a:r>
            <a:endParaRPr lang="en-US" altLang="ko-KR" dirty="0"/>
          </a:p>
        </p:txBody>
      </p:sp>
      <p:pic>
        <p:nvPicPr>
          <p:cNvPr id="52" name="Kép 51">
            <a:extLst>
              <a:ext uri="{FF2B5EF4-FFF2-40B4-BE49-F238E27FC236}">
                <a16:creationId xmlns:a16="http://schemas.microsoft.com/office/drawing/2014/main" id="{58AA3E22-6BE1-1A41-4C42-0D8E864986D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10" y="1831119"/>
            <a:ext cx="1995686" cy="1995686"/>
          </a:xfrm>
          <a:prstGeom prst="rect">
            <a:avLst/>
          </a:prstGeom>
        </p:spPr>
      </p:pic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59793F4-027E-A8C2-CFB7-AEB1BD5BB7B6}"/>
              </a:ext>
            </a:extLst>
          </p:cNvPr>
          <p:cNvSpPr txBox="1">
            <a:spLocks/>
          </p:cNvSpPr>
          <p:nvPr/>
        </p:nvSpPr>
        <p:spPr>
          <a:xfrm>
            <a:off x="6297682" y="4159039"/>
            <a:ext cx="2678935" cy="2880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err="1"/>
              <a:t>Szkennel</a:t>
            </a:r>
            <a:r>
              <a:rPr lang="hu-HU" altLang="ko-KR" dirty="0"/>
              <a:t>je</a:t>
            </a:r>
            <a:r>
              <a:rPr lang="en-US" altLang="ko-KR" dirty="0"/>
              <a:t> be QR </a:t>
            </a:r>
            <a:r>
              <a:rPr lang="en-US" altLang="ko-KR" dirty="0" err="1"/>
              <a:t>kódunkat</a:t>
            </a:r>
            <a:r>
              <a:rPr lang="en-US" altLang="ko-KR" dirty="0"/>
              <a:t> </a:t>
            </a:r>
          </a:p>
          <a:p>
            <a:pPr algn="ctr"/>
            <a:r>
              <a:rPr lang="en-US" altLang="ko-KR" dirty="0" err="1"/>
              <a:t>és</a:t>
            </a:r>
            <a:r>
              <a:rPr lang="en-US" altLang="ko-KR" dirty="0"/>
              <a:t> </a:t>
            </a:r>
            <a:r>
              <a:rPr lang="en-US" altLang="ko-KR" dirty="0" err="1"/>
              <a:t>ments</a:t>
            </a:r>
            <a:r>
              <a:rPr lang="hu-HU" altLang="ko-KR" dirty="0"/>
              <a:t>e</a:t>
            </a:r>
            <a:r>
              <a:rPr lang="en-US" altLang="ko-KR" dirty="0"/>
              <a:t> </a:t>
            </a:r>
            <a:r>
              <a:rPr lang="en-US" altLang="ko-KR" dirty="0" err="1"/>
              <a:t>el</a:t>
            </a:r>
            <a:r>
              <a:rPr lang="en-US" altLang="ko-KR" dirty="0"/>
              <a:t> </a:t>
            </a:r>
            <a:r>
              <a:rPr lang="en-US" altLang="ko-KR" dirty="0" err="1"/>
              <a:t>elérhetőségeinket</a:t>
            </a:r>
            <a:r>
              <a:rPr lang="en-US" altLang="ko-K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948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5549E4FB-DAE0-1DE0-7B5C-A4F40D1C2E59}"/>
              </a:ext>
            </a:extLst>
          </p:cNvPr>
          <p:cNvSpPr/>
          <p:nvPr/>
        </p:nvSpPr>
        <p:spPr>
          <a:xfrm>
            <a:off x="-148" y="0"/>
            <a:ext cx="9144000" cy="5143500"/>
          </a:xfrm>
          <a:prstGeom prst="rect">
            <a:avLst/>
          </a:prstGeom>
          <a:solidFill>
            <a:srgbClr val="516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93DFA0D-F594-5B88-367A-983FD9A28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89" y="247516"/>
            <a:ext cx="3263989" cy="489598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4BD070E-6782-E6E4-B6CD-6300E816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93" y="511376"/>
            <a:ext cx="3588009" cy="358800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7254" y="3811354"/>
            <a:ext cx="9144000" cy="576063"/>
          </a:xfrm>
        </p:spPr>
        <p:txBody>
          <a:bodyPr/>
          <a:lstStyle/>
          <a:p>
            <a:r>
              <a:rPr lang="en-US" altLang="ko-KR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Köszönjük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a </a:t>
            </a:r>
            <a:r>
              <a:rPr lang="en-US" altLang="ko-KR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figyelmet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endParaRPr lang="ko-KR" altLang="en-US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48" y="4351698"/>
            <a:ext cx="9144000" cy="524308"/>
          </a:xfrm>
          <a:effectLst/>
        </p:spPr>
        <p:txBody>
          <a:bodyPr/>
          <a:lstStyle/>
          <a:p>
            <a:pPr marL="0" marR="0"/>
            <a:r>
              <a:rPr lang="hu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 hatékony marketing találkozik a</a:t>
            </a:r>
            <a:r>
              <a:rPr lang="hu-HU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vízi mozi élményével</a:t>
            </a:r>
            <a:r>
              <a:rPr lang="hu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EAE7086-6585-8B37-47F9-9515DCB30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11" y="1186045"/>
            <a:ext cx="2402851" cy="195064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B8F4374-2A03-8520-5629-6A36EBF27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9" y="428965"/>
            <a:ext cx="750147" cy="576062"/>
          </a:xfrm>
          <a:prstGeom prst="rect">
            <a:avLst/>
          </a:prstGeom>
        </p:spPr>
      </p:pic>
      <p:pic>
        <p:nvPicPr>
          <p:cNvPr id="14" name="Kép 13">
            <a:hlinkClick r:id="rId6"/>
            <a:extLst>
              <a:ext uri="{FF2B5EF4-FFF2-40B4-BE49-F238E27FC236}">
                <a16:creationId xmlns:a16="http://schemas.microsoft.com/office/drawing/2014/main" id="{926BD714-C9C9-5B5F-0185-42C4DFA2B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6" y="2560151"/>
            <a:ext cx="786140" cy="576062"/>
          </a:xfrm>
          <a:prstGeom prst="rect">
            <a:avLst/>
          </a:prstGeom>
        </p:spPr>
      </p:pic>
      <p:pic>
        <p:nvPicPr>
          <p:cNvPr id="15" name="Kép 14">
            <a:hlinkClick r:id="rId8"/>
            <a:extLst>
              <a:ext uri="{FF2B5EF4-FFF2-40B4-BE49-F238E27FC236}">
                <a16:creationId xmlns:a16="http://schemas.microsoft.com/office/drawing/2014/main" id="{63634365-9272-9935-7A04-39A42FB1B0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88" y="420592"/>
            <a:ext cx="710943" cy="678969"/>
          </a:xfrm>
          <a:prstGeom prst="rect">
            <a:avLst/>
          </a:prstGeom>
        </p:spPr>
      </p:pic>
      <p:pic>
        <p:nvPicPr>
          <p:cNvPr id="16" name="Kép 15">
            <a:hlinkClick r:id="rId10"/>
            <a:extLst>
              <a:ext uri="{FF2B5EF4-FFF2-40B4-BE49-F238E27FC236}">
                <a16:creationId xmlns:a16="http://schemas.microsoft.com/office/drawing/2014/main" id="{13955097-261F-1174-3DCB-7694E6C524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t="18382" r="29458" b="26762"/>
          <a:stretch/>
        </p:blipFill>
        <p:spPr>
          <a:xfrm>
            <a:off x="1073300" y="361746"/>
            <a:ext cx="1098041" cy="802090"/>
          </a:xfrm>
          <a:prstGeom prst="rect">
            <a:avLst/>
          </a:prstGeom>
        </p:spPr>
      </p:pic>
      <p:pic>
        <p:nvPicPr>
          <p:cNvPr id="17" name="Kép 16">
            <a:hlinkClick r:id="rId12"/>
            <a:extLst>
              <a:ext uri="{FF2B5EF4-FFF2-40B4-BE49-F238E27FC236}">
                <a16:creationId xmlns:a16="http://schemas.microsoft.com/office/drawing/2014/main" id="{3E3CF234-46DC-34A3-3469-0E406CB31F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282471"/>
            <a:ext cx="1778574" cy="386451"/>
          </a:xfrm>
          <a:prstGeom prst="rect">
            <a:avLst/>
          </a:prstGeom>
          <a:noFill/>
        </p:spPr>
      </p:pic>
      <p:pic>
        <p:nvPicPr>
          <p:cNvPr id="18" name="Kép 17">
            <a:hlinkClick r:id="rId14"/>
            <a:extLst>
              <a:ext uri="{FF2B5EF4-FFF2-40B4-BE49-F238E27FC236}">
                <a16:creationId xmlns:a16="http://schemas.microsoft.com/office/drawing/2014/main" id="{7C3BE90F-B7D8-D5F7-30CF-BD65EA12C94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0" b="16732"/>
          <a:stretch/>
        </p:blipFill>
        <p:spPr>
          <a:xfrm>
            <a:off x="230578" y="1921234"/>
            <a:ext cx="1896007" cy="585907"/>
          </a:xfrm>
          <a:prstGeom prst="rect">
            <a:avLst/>
          </a:prstGeom>
        </p:spPr>
      </p:pic>
      <p:pic>
        <p:nvPicPr>
          <p:cNvPr id="19" name="Kép 18">
            <a:hlinkClick r:id="rId16"/>
            <a:extLst>
              <a:ext uri="{FF2B5EF4-FFF2-40B4-BE49-F238E27FC236}">
                <a16:creationId xmlns:a16="http://schemas.microsoft.com/office/drawing/2014/main" id="{26927C2B-3438-521D-CFD0-9D0EB1F6CB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49" y="2576129"/>
            <a:ext cx="602866" cy="559681"/>
          </a:xfrm>
          <a:prstGeom prst="rect">
            <a:avLst/>
          </a:prstGeom>
        </p:spPr>
      </p:pic>
      <p:pic>
        <p:nvPicPr>
          <p:cNvPr id="21" name="Kép 20">
            <a:hlinkClick r:id="rId18"/>
            <a:extLst>
              <a:ext uri="{FF2B5EF4-FFF2-40B4-BE49-F238E27FC236}">
                <a16:creationId xmlns:a16="http://schemas.microsoft.com/office/drawing/2014/main" id="{6626C23D-697C-AC9D-90FC-3D12A5946CA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54" y="2641325"/>
            <a:ext cx="979148" cy="550771"/>
          </a:xfrm>
          <a:prstGeom prst="rect">
            <a:avLst/>
          </a:prstGeom>
        </p:spPr>
      </p:pic>
      <p:pic>
        <p:nvPicPr>
          <p:cNvPr id="22" name="Kép 21">
            <a:hlinkClick r:id="rId20"/>
            <a:extLst>
              <a:ext uri="{FF2B5EF4-FFF2-40B4-BE49-F238E27FC236}">
                <a16:creationId xmlns:a16="http://schemas.microsoft.com/office/drawing/2014/main" id="{6BD0254D-F486-5C4B-7380-690ABD7A7B4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348728"/>
            <a:ext cx="1210425" cy="337995"/>
          </a:xfrm>
          <a:prstGeom prst="rect">
            <a:avLst/>
          </a:prstGeom>
        </p:spPr>
      </p:pic>
      <p:pic>
        <p:nvPicPr>
          <p:cNvPr id="23" name="Kép 22">
            <a:hlinkClick r:id="rId22"/>
            <a:extLst>
              <a:ext uri="{FF2B5EF4-FFF2-40B4-BE49-F238E27FC236}">
                <a16:creationId xmlns:a16="http://schemas.microsoft.com/office/drawing/2014/main" id="{42559048-CC12-3E14-3188-DE4650119EE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90" y="1155449"/>
            <a:ext cx="718420" cy="642530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A8BED0B8-FFC6-2116-C132-7648EDDD44E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66" y="1850624"/>
            <a:ext cx="741104" cy="741104"/>
          </a:xfrm>
          <a:prstGeom prst="rect">
            <a:avLst/>
          </a:prstGeom>
        </p:spPr>
      </p:pic>
      <p:pic>
        <p:nvPicPr>
          <p:cNvPr id="27" name="Kép 26">
            <a:hlinkClick r:id="rId20"/>
            <a:extLst>
              <a:ext uri="{FF2B5EF4-FFF2-40B4-BE49-F238E27FC236}">
                <a16:creationId xmlns:a16="http://schemas.microsoft.com/office/drawing/2014/main" id="{99A8A4A4-0E69-34C3-56F3-D02AEC53F9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86" y="3245106"/>
            <a:ext cx="1315424" cy="4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6FF269E8-9DB5-EB44-98CF-A506B73FD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2000"/>
                    </a14:imgEffect>
                    <a14:imgEffect>
                      <a14:brightnessContrast bright="-69000" contrast="29000"/>
                    </a14:imgEffect>
                  </a14:imgLayer>
                </a14:imgProps>
              </a:ext>
            </a:extLst>
          </a:blip>
          <a:srcRect r="681" b="44133"/>
          <a:stretch/>
        </p:blipFill>
        <p:spPr>
          <a:xfrm>
            <a:off x="2653" y="0"/>
            <a:ext cx="9144000" cy="5143500"/>
          </a:xfrm>
          <a:prstGeom prst="rect">
            <a:avLst/>
          </a:prstGeom>
        </p:spPr>
      </p:pic>
      <p:sp>
        <p:nvSpPr>
          <p:cNvPr id="236" name="Google Shape;236;p20"/>
          <p:cNvSpPr txBox="1"/>
          <p:nvPr/>
        </p:nvSpPr>
        <p:spPr>
          <a:xfrm>
            <a:off x="0" y="218235"/>
            <a:ext cx="914134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hu-US" sz="3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 nincs még kész a reklámod, ajánljuk </a:t>
            </a:r>
          </a:p>
          <a:p>
            <a:pPr algn="ctr"/>
            <a:r>
              <a:rPr lang="hu-US" sz="3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figyelmedbe a mi tartalom készítőinket!</a:t>
            </a:r>
            <a:endParaRPr sz="3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2722472" y="1836189"/>
            <a:ext cx="5478083" cy="105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8"/>
              </a:lnSpc>
            </a:pP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A </a:t>
            </a:r>
            <a:r>
              <a:rPr lang="hu-HU" sz="175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Voila</a:t>
            </a: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 </a:t>
            </a:r>
            <a:r>
              <a:rPr lang="hu-HU" sz="175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Pictures</a:t>
            </a: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 egy </a:t>
            </a:r>
            <a:r>
              <a:rPr lang="hu-HU" sz="175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2008 óta működő </a:t>
            </a: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budapesti film, </a:t>
            </a:r>
          </a:p>
          <a:p>
            <a:pPr lvl="0">
              <a:lnSpc>
                <a:spcPct val="130008"/>
              </a:lnSpc>
            </a:pP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média produkciós, szolgáltató cég; önálló ügynökségi,</a:t>
            </a:r>
          </a:p>
          <a:p>
            <a:pPr lvl="0">
              <a:lnSpc>
                <a:spcPct val="130008"/>
              </a:lnSpc>
            </a:pPr>
            <a:r>
              <a:rPr lang="hu-HU" sz="175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  <a:ea typeface="Heebo"/>
                <a:cs typeface="Heebo"/>
                <a:sym typeface="Heebo"/>
              </a:rPr>
              <a:t> marketing és projekt menedzsment divíziókkal.</a:t>
            </a:r>
          </a:p>
        </p:txBody>
      </p:sp>
      <p:sp>
        <p:nvSpPr>
          <p:cNvPr id="20" name="Google Shape;242;p20">
            <a:extLst>
              <a:ext uri="{FF2B5EF4-FFF2-40B4-BE49-F238E27FC236}">
                <a16:creationId xmlns:a16="http://schemas.microsoft.com/office/drawing/2014/main" id="{D5D55A95-BCB9-9D48-B0A6-8D11A39A7C5A}"/>
              </a:ext>
            </a:extLst>
          </p:cNvPr>
          <p:cNvSpPr txBox="1"/>
          <p:nvPr/>
        </p:nvSpPr>
        <p:spPr>
          <a:xfrm>
            <a:off x="2724210" y="1287647"/>
            <a:ext cx="4407787" cy="54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8"/>
              </a:lnSpc>
            </a:pPr>
            <a:r>
              <a:rPr lang="en-US" sz="27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ebo"/>
                <a:ea typeface="Heebo"/>
                <a:cs typeface="Heebo"/>
                <a:sym typeface="Heebo"/>
              </a:rPr>
              <a:t>Forradalmasítjuk</a:t>
            </a:r>
            <a:r>
              <a:rPr lang="en-US" sz="27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ebo"/>
                <a:ea typeface="Heebo"/>
                <a:cs typeface="Heebo"/>
                <a:sym typeface="Heebo"/>
              </a:rPr>
              <a:t> a </a:t>
            </a:r>
            <a:r>
              <a:rPr lang="en-US" sz="2700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ebo"/>
                <a:ea typeface="Heebo"/>
                <a:cs typeface="Heebo"/>
                <a:sym typeface="Heebo"/>
              </a:rPr>
              <a:t>médiát</a:t>
            </a:r>
            <a:r>
              <a:rPr lang="en-US" sz="27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ebo"/>
                <a:ea typeface="Heebo"/>
                <a:cs typeface="Heebo"/>
                <a:sym typeface="Heebo"/>
              </a:rPr>
              <a:t>! 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F0D9731-9019-F141-8EF7-669957B64C7D}"/>
              </a:ext>
            </a:extLst>
          </p:cNvPr>
          <p:cNvSpPr/>
          <p:nvPr/>
        </p:nvSpPr>
        <p:spPr>
          <a:xfrm>
            <a:off x="4152118" y="3150659"/>
            <a:ext cx="4162601" cy="630718"/>
          </a:xfrm>
          <a:prstGeom prst="rect">
            <a:avLst/>
          </a:prstGeom>
          <a:solidFill>
            <a:schemeClr val="bg1">
              <a:lumMod val="95000"/>
              <a:alpha val="32174"/>
            </a:schemeClr>
          </a:solidFill>
          <a:ln>
            <a:noFill/>
          </a:ln>
          <a:effectLst>
            <a:softEdge rad="12635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1" name="Kép 20">
            <a:hlinkClick r:id="rId5"/>
            <a:extLst>
              <a:ext uri="{FF2B5EF4-FFF2-40B4-BE49-F238E27FC236}">
                <a16:creationId xmlns:a16="http://schemas.microsoft.com/office/drawing/2014/main" id="{273A4231-D25C-F247-84DA-3759318FD8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33" y="3222527"/>
            <a:ext cx="482151" cy="482151"/>
          </a:xfrm>
          <a:prstGeom prst="rect">
            <a:avLst/>
          </a:prstGeom>
          <a:noFill/>
        </p:spPr>
      </p:pic>
      <p:pic>
        <p:nvPicPr>
          <p:cNvPr id="22" name="Kép 21">
            <a:hlinkClick r:id="rId8"/>
            <a:extLst>
              <a:ext uri="{FF2B5EF4-FFF2-40B4-BE49-F238E27FC236}">
                <a16:creationId xmlns:a16="http://schemas.microsoft.com/office/drawing/2014/main" id="{96187D4F-173B-2548-B5EC-401D5A36839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91" y="3240815"/>
            <a:ext cx="442938" cy="442938"/>
          </a:xfrm>
          <a:prstGeom prst="rect">
            <a:avLst/>
          </a:prstGeom>
          <a:noFill/>
        </p:spPr>
      </p:pic>
      <p:pic>
        <p:nvPicPr>
          <p:cNvPr id="23" name="Kép 22">
            <a:hlinkClick r:id="rId10"/>
            <a:extLst>
              <a:ext uri="{FF2B5EF4-FFF2-40B4-BE49-F238E27FC236}">
                <a16:creationId xmlns:a16="http://schemas.microsoft.com/office/drawing/2014/main" id="{2FCB9394-1CBE-974D-B38E-DFE4E77B650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0" y="3307028"/>
            <a:ext cx="345183" cy="345183"/>
          </a:xfrm>
          <a:prstGeom prst="rect">
            <a:avLst/>
          </a:prstGeom>
          <a:noFill/>
        </p:spPr>
      </p:pic>
      <p:pic>
        <p:nvPicPr>
          <p:cNvPr id="24" name="Kép 23">
            <a:hlinkClick r:id="rId12"/>
            <a:extLst>
              <a:ext uri="{FF2B5EF4-FFF2-40B4-BE49-F238E27FC236}">
                <a16:creationId xmlns:a16="http://schemas.microsoft.com/office/drawing/2014/main" id="{C5A08DDD-C8BA-2142-8E30-FF60A1C382A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98" y="3228565"/>
            <a:ext cx="486251" cy="486251"/>
          </a:xfrm>
          <a:prstGeom prst="rect">
            <a:avLst/>
          </a:prstGeom>
          <a:noFill/>
        </p:spPr>
      </p:pic>
      <p:pic>
        <p:nvPicPr>
          <p:cNvPr id="25" name="Kép 24">
            <a:hlinkClick r:id="rId14"/>
            <a:extLst>
              <a:ext uri="{FF2B5EF4-FFF2-40B4-BE49-F238E27FC236}">
                <a16:creationId xmlns:a16="http://schemas.microsoft.com/office/drawing/2014/main" id="{A005881B-B10F-1243-961E-DDB7FA261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07" y="3320171"/>
            <a:ext cx="312598" cy="312598"/>
          </a:xfrm>
          <a:prstGeom prst="rect">
            <a:avLst/>
          </a:prstGeom>
          <a:noFill/>
        </p:spPr>
      </p:pic>
      <p:pic>
        <p:nvPicPr>
          <p:cNvPr id="26" name="Kép 25">
            <a:hlinkClick r:id="rId16"/>
            <a:extLst>
              <a:ext uri="{FF2B5EF4-FFF2-40B4-BE49-F238E27FC236}">
                <a16:creationId xmlns:a16="http://schemas.microsoft.com/office/drawing/2014/main" id="{187EC3B4-8FCF-1542-B728-1E8F1B077578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59" y="3292471"/>
            <a:ext cx="358438" cy="358438"/>
          </a:xfrm>
          <a:prstGeom prst="rect">
            <a:avLst/>
          </a:prstGeom>
          <a:noFill/>
        </p:spPr>
      </p:pic>
      <p:pic>
        <p:nvPicPr>
          <p:cNvPr id="27" name="Kép 26">
            <a:hlinkClick r:id="rId18"/>
            <a:extLst>
              <a:ext uri="{FF2B5EF4-FFF2-40B4-BE49-F238E27FC236}">
                <a16:creationId xmlns:a16="http://schemas.microsoft.com/office/drawing/2014/main" id="{2E3EC8AE-DFFD-2246-A183-5F4D74DACA4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47" y="3227084"/>
            <a:ext cx="378873" cy="425818"/>
          </a:xfrm>
          <a:prstGeom prst="rect">
            <a:avLst/>
          </a:prstGeom>
          <a:noFill/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1E6B995F-ADA2-2E46-99D0-543E4DF6BAC9}"/>
              </a:ext>
            </a:extLst>
          </p:cNvPr>
          <p:cNvSpPr/>
          <p:nvPr/>
        </p:nvSpPr>
        <p:spPr>
          <a:xfrm>
            <a:off x="1195122" y="3273324"/>
            <a:ext cx="3002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Referenciáink, </a:t>
            </a:r>
            <a:r>
              <a:rPr lang="hu-HU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social</a:t>
            </a:r>
            <a:r>
              <a:rPr lang="hu-HU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mediafelületek</a:t>
            </a:r>
            <a:r>
              <a:rPr lang="hu-HU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: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ource Sans Pro" panose="020B0503030403020204" pitchFamily="34" charset="0"/>
            </a:endParaRPr>
          </a:p>
        </p:txBody>
      </p:sp>
      <p:pic>
        <p:nvPicPr>
          <p:cNvPr id="3" name="Kép 2">
            <a:hlinkClick r:id="rId20"/>
            <a:extLst>
              <a:ext uri="{FF2B5EF4-FFF2-40B4-BE49-F238E27FC236}">
                <a16:creationId xmlns:a16="http://schemas.microsoft.com/office/drawing/2014/main" id="{97C3285D-0989-2D4D-8B75-B34FE49357E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979" t="18469" r="10624" b="21859"/>
          <a:stretch/>
        </p:blipFill>
        <p:spPr>
          <a:xfrm>
            <a:off x="136939" y="1270628"/>
            <a:ext cx="2419350" cy="1773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42;p20">
            <a:extLst>
              <a:ext uri="{FF2B5EF4-FFF2-40B4-BE49-F238E27FC236}">
                <a16:creationId xmlns:a16="http://schemas.microsoft.com/office/drawing/2014/main" id="{1D729252-7B81-3042-BB54-9CEA2726639A}"/>
              </a:ext>
            </a:extLst>
          </p:cNvPr>
          <p:cNvSpPr txBox="1"/>
          <p:nvPr/>
        </p:nvSpPr>
        <p:spPr>
          <a:xfrm>
            <a:off x="0" y="3878809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Film, TV, reklám </a:t>
            </a:r>
            <a:r>
              <a:rPr lang="hu-H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készítő </a:t>
            </a:r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stábunk nemzetközi piacon </a:t>
            </a:r>
            <a:r>
              <a:rPr lang="hu-H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szerzett, </a:t>
            </a:r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nagy múltú tapasztalattal</a:t>
            </a:r>
            <a:r>
              <a:rPr lang="hu-H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, </a:t>
            </a:r>
          </a:p>
          <a:p>
            <a:pPr algn="ctr"/>
            <a:r>
              <a:rPr lang="hu-H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teljes létszámmal, felszereléssel rendelkezik, hogy </a:t>
            </a:r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kreatív, minőségi, </a:t>
            </a:r>
          </a:p>
          <a:p>
            <a:pPr algn="ctr"/>
            <a:r>
              <a:rPr lang="hu-H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lélegzetelállító produkciókat </a:t>
            </a:r>
            <a:r>
              <a:rPr lang="hu-H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ource Sans Pro" panose="020B0503030403020204" pitchFamily="34" charset="0"/>
              </a:rPr>
              <a:t>hozzon létre ügyfelei számára.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9D11487-A6FA-9E14-6A5C-C4016D1A11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19" y="363670"/>
            <a:ext cx="691817" cy="56161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30B931E1-9CFE-D0D6-BBA3-CCB328FAD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colorTemperature colorTemp="3864"/>
                    </a14:imgEffect>
                    <a14:imgEffect>
                      <a14:saturation sat="64000"/>
                    </a14:imgEffect>
                    <a14:imgEffect>
                      <a14:brightnessContrast bright="-3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" t="-1" r="-108" b="3"/>
          <a:stretch/>
        </p:blipFill>
        <p:spPr>
          <a:xfrm>
            <a:off x="0" y="9294"/>
            <a:ext cx="9143999" cy="5143500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>
            <a:off x="0" y="2592288"/>
            <a:ext cx="9144000" cy="2571750"/>
          </a:xfrm>
          <a:prstGeom prst="triangle">
            <a:avLst>
              <a:gd name="adj" fmla="val 49811"/>
            </a:avLst>
          </a:prstGeom>
          <a:solidFill>
            <a:srgbClr val="516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/>
          <p:cNvSpPr/>
          <p:nvPr/>
        </p:nvSpPr>
        <p:spPr>
          <a:xfrm>
            <a:off x="4114800" y="2114550"/>
            <a:ext cx="914400" cy="9144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Text Placeholder 1"/>
          <p:cNvSpPr txBox="1">
            <a:spLocks/>
          </p:cNvSpPr>
          <p:nvPr/>
        </p:nvSpPr>
        <p:spPr>
          <a:xfrm>
            <a:off x="2915815" y="3287916"/>
            <a:ext cx="3312368" cy="784831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Szeretné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</a:p>
          <a:p>
            <a:pPr algn="ctr"/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cége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forgalmát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növelni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itchFamily="34" charset="0"/>
              </a:rPr>
              <a:t>? </a:t>
            </a:r>
          </a:p>
        </p:txBody>
      </p:sp>
      <p:sp>
        <p:nvSpPr>
          <p:cNvPr id="66" name="TextBox 14"/>
          <p:cNvSpPr txBox="1"/>
          <p:nvPr/>
        </p:nvSpPr>
        <p:spPr>
          <a:xfrm>
            <a:off x="1475655" y="4022115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Használja ki az </a:t>
            </a:r>
            <a:r>
              <a:rPr lang="hu-HU" sz="15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Caracalla termálvizes medence </a:t>
            </a:r>
          </a:p>
          <a:p>
            <a:pPr algn="ctr"/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egyedülálló helyszínének adottságait! Emelje ki vállalkozását </a:t>
            </a:r>
          </a:p>
          <a:p>
            <a:pPr algn="ctr"/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tömegből az </a:t>
            </a:r>
            <a:r>
              <a:rPr lang="hu-HU" sz="15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500" b="0" i="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Caracalla medencéjénél elhelyezett, </a:t>
            </a:r>
          </a:p>
          <a:p>
            <a:pPr algn="ctr"/>
            <a:r>
              <a:rPr lang="hu-HU" sz="1500" b="0" i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lenyűgöző LED-fal segítségével! </a:t>
            </a:r>
            <a:endParaRPr lang="ko-KR" altLang="en-US" sz="1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6721CC3-4CA4-77E8-8726-61B8237BC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74" y="2136738"/>
            <a:ext cx="891054" cy="72336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A9EA8CC-53F8-1903-658B-2BF47B96F749}"/>
              </a:ext>
            </a:extLst>
          </p:cNvPr>
          <p:cNvSpPr txBox="1"/>
          <p:nvPr/>
        </p:nvSpPr>
        <p:spPr>
          <a:xfrm>
            <a:off x="827584" y="171689"/>
            <a:ext cx="7632848" cy="1846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3800" dirty="0">
                <a:ln>
                  <a:solidFill>
                    <a:srgbClr val="64BCB2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Tisztelt Üzletvezetők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3800" dirty="0">
                <a:ln>
                  <a:solidFill>
                    <a:srgbClr val="64BCB2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3800" dirty="0">
                <a:ln>
                  <a:solidFill>
                    <a:srgbClr val="64BCB2"/>
                  </a:solidFill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Szakértők!</a:t>
            </a:r>
          </a:p>
        </p:txBody>
      </p:sp>
    </p:spTree>
    <p:extLst>
      <p:ext uri="{BB962C8B-B14F-4D97-AF65-F5344CB8AC3E}">
        <p14:creationId xmlns:p14="http://schemas.microsoft.com/office/powerpoint/2010/main" val="303172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  <a14:imgEffect>
                      <a14:colorTemperature colorTemp="6025"/>
                    </a14:imgEffect>
                    <a14:imgEffect>
                      <a14:saturation sat="3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>
            <a:extLst>
              <a:ext uri="{FF2B5EF4-FFF2-40B4-BE49-F238E27FC236}">
                <a16:creationId xmlns:a16="http://schemas.microsoft.com/office/drawing/2014/main" id="{21F6AC58-E77E-3C7C-CC74-3CBBA055A9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3416244" y="794524"/>
            <a:ext cx="5444590" cy="353227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Napi több száz látogató </a:t>
            </a: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figyelmét ragadhatja meg </a:t>
            </a: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forgalmas, prémium helyszínen.</a:t>
            </a:r>
          </a:p>
          <a:p>
            <a:endParaRPr lang="hu-HU" sz="2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Az Ön hirdetését a </a:t>
            </a: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LED-falon játszott moziműsorok, </a:t>
            </a: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közvetítések közé helyezzük. </a:t>
            </a:r>
          </a:p>
          <a:p>
            <a:endParaRPr lang="hu-HU" sz="22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Így garantált figyelmet kap, </a:t>
            </a:r>
          </a:p>
          <a:p>
            <a:r>
              <a:rPr lang="hu-HU" sz="2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ami jelentős forgalmat generálhat!</a:t>
            </a:r>
          </a:p>
        </p:txBody>
      </p:sp>
      <p:sp>
        <p:nvSpPr>
          <p:cNvPr id="5" name="Oval 4"/>
          <p:cNvSpPr/>
          <p:nvPr/>
        </p:nvSpPr>
        <p:spPr>
          <a:xfrm>
            <a:off x="1622106" y="75684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622106" y="16890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622106" y="26212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22106" y="35535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hlinkClick r:id="rId5"/>
            <a:extLst>
              <a:ext uri="{FF2B5EF4-FFF2-40B4-BE49-F238E27FC236}">
                <a16:creationId xmlns:a16="http://schemas.microsoft.com/office/drawing/2014/main" id="{142F9FF4-276E-5E01-12E4-48D641D40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838587"/>
            <a:ext cx="662611" cy="537910"/>
          </a:xfrm>
          <a:prstGeom prst="rect">
            <a:avLst/>
          </a:prstGeom>
        </p:spPr>
      </p:pic>
      <p:pic>
        <p:nvPicPr>
          <p:cNvPr id="26" name="Kép 25">
            <a:hlinkClick r:id="rId7"/>
            <a:extLst>
              <a:ext uri="{FF2B5EF4-FFF2-40B4-BE49-F238E27FC236}">
                <a16:creationId xmlns:a16="http://schemas.microsoft.com/office/drawing/2014/main" id="{5FECE90E-CD8A-46EB-A85A-CD8E31B8A2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49" y="1839325"/>
            <a:ext cx="591651" cy="454348"/>
          </a:xfrm>
          <a:prstGeom prst="rect">
            <a:avLst/>
          </a:prstGeom>
        </p:spPr>
      </p:pic>
      <p:pic>
        <p:nvPicPr>
          <p:cNvPr id="28" name="Kép 27">
            <a:hlinkClick r:id="rId9"/>
            <a:extLst>
              <a:ext uri="{FF2B5EF4-FFF2-40B4-BE49-F238E27FC236}">
                <a16:creationId xmlns:a16="http://schemas.microsoft.com/office/drawing/2014/main" id="{88F138D5-A657-BBD8-473B-A0544E0CFF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2735006"/>
            <a:ext cx="659847" cy="483518"/>
          </a:xfrm>
          <a:prstGeom prst="rect">
            <a:avLst/>
          </a:prstGeom>
        </p:spPr>
      </p:pic>
      <p:pic>
        <p:nvPicPr>
          <p:cNvPr id="30" name="Kép 29">
            <a:hlinkClick r:id="rId11"/>
            <a:extLst>
              <a:ext uri="{FF2B5EF4-FFF2-40B4-BE49-F238E27FC236}">
                <a16:creationId xmlns:a16="http://schemas.microsoft.com/office/drawing/2014/main" id="{7BD9B9DC-5ACC-D3FE-CA8A-6DCED6E3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3" y="3617603"/>
            <a:ext cx="593340" cy="566655"/>
          </a:xfrm>
          <a:prstGeom prst="rect">
            <a:avLst/>
          </a:prstGeom>
        </p:spPr>
      </p:pic>
      <p:sp>
        <p:nvSpPr>
          <p:cNvPr id="32" name="Oval 4">
            <a:extLst>
              <a:ext uri="{FF2B5EF4-FFF2-40B4-BE49-F238E27FC236}">
                <a16:creationId xmlns:a16="http://schemas.microsoft.com/office/drawing/2014/main" id="{25DC6427-3591-666D-3E4A-EFCBC071C232}"/>
              </a:ext>
            </a:extLst>
          </p:cNvPr>
          <p:cNvSpPr/>
          <p:nvPr/>
        </p:nvSpPr>
        <p:spPr>
          <a:xfrm>
            <a:off x="451431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B0C5EF55-34FD-A464-00E9-DF972FC67823}"/>
              </a:ext>
            </a:extLst>
          </p:cNvPr>
          <p:cNvSpPr/>
          <p:nvPr/>
        </p:nvSpPr>
        <p:spPr>
          <a:xfrm>
            <a:off x="451431" y="168714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6">
            <a:extLst>
              <a:ext uri="{FF2B5EF4-FFF2-40B4-BE49-F238E27FC236}">
                <a16:creationId xmlns:a16="http://schemas.microsoft.com/office/drawing/2014/main" id="{F0351747-C16F-DDA7-2327-FE65D7A0740A}"/>
              </a:ext>
            </a:extLst>
          </p:cNvPr>
          <p:cNvSpPr/>
          <p:nvPr/>
        </p:nvSpPr>
        <p:spPr>
          <a:xfrm>
            <a:off x="451431" y="26193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73CABE03-2EE6-782F-2DFE-F2D0EEE6A350}"/>
              </a:ext>
            </a:extLst>
          </p:cNvPr>
          <p:cNvSpPr/>
          <p:nvPr/>
        </p:nvSpPr>
        <p:spPr>
          <a:xfrm>
            <a:off x="451431" y="3551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Kép 35">
            <a:hlinkClick r:id="rId13"/>
            <a:extLst>
              <a:ext uri="{FF2B5EF4-FFF2-40B4-BE49-F238E27FC236}">
                <a16:creationId xmlns:a16="http://schemas.microsoft.com/office/drawing/2014/main" id="{503534A1-AD67-52E4-8B82-6E2048CF010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308338" y="675055"/>
            <a:ext cx="1050863" cy="850133"/>
          </a:xfrm>
          <a:prstGeom prst="rect">
            <a:avLst/>
          </a:prstGeom>
        </p:spPr>
      </p:pic>
      <p:pic>
        <p:nvPicPr>
          <p:cNvPr id="37" name="Kép 36">
            <a:hlinkClick r:id="rId15"/>
            <a:extLst>
              <a:ext uri="{FF2B5EF4-FFF2-40B4-BE49-F238E27FC236}">
                <a16:creationId xmlns:a16="http://schemas.microsoft.com/office/drawing/2014/main" id="{8ED9DF22-F7F9-25BB-9A10-DEAC20B010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" y="2005951"/>
            <a:ext cx="719459" cy="156325"/>
          </a:xfrm>
          <a:prstGeom prst="rect">
            <a:avLst/>
          </a:prstGeom>
          <a:noFill/>
        </p:spPr>
      </p:pic>
      <p:pic>
        <p:nvPicPr>
          <p:cNvPr id="38" name="Kép 37">
            <a:hlinkClick r:id="rId18"/>
            <a:extLst>
              <a:ext uri="{FF2B5EF4-FFF2-40B4-BE49-F238E27FC236}">
                <a16:creationId xmlns:a16="http://schemas.microsoft.com/office/drawing/2014/main" id="{A0B35569-F624-94B3-2989-C369B9F2757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" y="2833369"/>
            <a:ext cx="788613" cy="393518"/>
          </a:xfrm>
          <a:prstGeom prst="rect">
            <a:avLst/>
          </a:prstGeom>
        </p:spPr>
      </p:pic>
      <p:pic>
        <p:nvPicPr>
          <p:cNvPr id="39" name="Kép 38">
            <a:hlinkClick r:id="rId21"/>
            <a:extLst>
              <a:ext uri="{FF2B5EF4-FFF2-40B4-BE49-F238E27FC236}">
                <a16:creationId xmlns:a16="http://schemas.microsoft.com/office/drawing/2014/main" id="{FD1F8419-EBF0-297E-4620-10476F66EF5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" y="3627309"/>
            <a:ext cx="602866" cy="559681"/>
          </a:xfrm>
          <a:prstGeom prst="rect">
            <a:avLst/>
          </a:prstGeom>
        </p:spPr>
      </p:pic>
      <p:sp>
        <p:nvSpPr>
          <p:cNvPr id="40" name="Oval 5">
            <a:extLst>
              <a:ext uri="{FF2B5EF4-FFF2-40B4-BE49-F238E27FC236}">
                <a16:creationId xmlns:a16="http://schemas.microsoft.com/office/drawing/2014/main" id="{9DEED501-08F1-6837-292B-AC02CC2B67DB}"/>
              </a:ext>
            </a:extLst>
          </p:cNvPr>
          <p:cNvSpPr/>
          <p:nvPr/>
        </p:nvSpPr>
        <p:spPr>
          <a:xfrm>
            <a:off x="2611076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B2C5B840-F490-DC53-1FCF-D6159512836B}"/>
              </a:ext>
            </a:extLst>
          </p:cNvPr>
          <p:cNvSpPr/>
          <p:nvPr/>
        </p:nvSpPr>
        <p:spPr>
          <a:xfrm>
            <a:off x="2611076" y="2169985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DDFB74C3-C4A9-EA5D-89C0-D21735809759}"/>
              </a:ext>
            </a:extLst>
          </p:cNvPr>
          <p:cNvSpPr/>
          <p:nvPr/>
        </p:nvSpPr>
        <p:spPr>
          <a:xfrm>
            <a:off x="2611076" y="310221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Kép 42">
            <a:hlinkClick r:id="rId23"/>
            <a:extLst>
              <a:ext uri="{FF2B5EF4-FFF2-40B4-BE49-F238E27FC236}">
                <a16:creationId xmlns:a16="http://schemas.microsoft.com/office/drawing/2014/main" id="{1791C79D-B030-7DC2-FCBC-00E327A5F4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42" y="1446433"/>
            <a:ext cx="699587" cy="393518"/>
          </a:xfrm>
          <a:prstGeom prst="rect">
            <a:avLst/>
          </a:prstGeom>
        </p:spPr>
      </p:pic>
      <p:pic>
        <p:nvPicPr>
          <p:cNvPr id="44" name="Kép 43">
            <a:hlinkClick r:id="rId25"/>
            <a:extLst>
              <a:ext uri="{FF2B5EF4-FFF2-40B4-BE49-F238E27FC236}">
                <a16:creationId xmlns:a16="http://schemas.microsoft.com/office/drawing/2014/main" id="{DBCC50AA-52A7-5484-9022-52DFE9F2688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5" y="2469445"/>
            <a:ext cx="698404" cy="195020"/>
          </a:xfrm>
          <a:prstGeom prst="rect">
            <a:avLst/>
          </a:prstGeom>
        </p:spPr>
      </p:pic>
      <p:pic>
        <p:nvPicPr>
          <p:cNvPr id="45" name="Kép 44">
            <a:hlinkClick r:id="rId27"/>
            <a:extLst>
              <a:ext uri="{FF2B5EF4-FFF2-40B4-BE49-F238E27FC236}">
                <a16:creationId xmlns:a16="http://schemas.microsoft.com/office/drawing/2014/main" id="{C5360544-3E1E-66B6-23E1-72A8503F8B6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2" y="3162122"/>
            <a:ext cx="604526" cy="540667"/>
          </a:xfrm>
          <a:prstGeom prst="rect">
            <a:avLst/>
          </a:prstGeom>
        </p:spPr>
      </p:pic>
      <p:sp>
        <p:nvSpPr>
          <p:cNvPr id="46" name="Oval 4">
            <a:extLst>
              <a:ext uri="{FF2B5EF4-FFF2-40B4-BE49-F238E27FC236}">
                <a16:creationId xmlns:a16="http://schemas.microsoft.com/office/drawing/2014/main" id="{1F5ADF45-4CEF-8FCD-6403-FC724CEF685D}"/>
              </a:ext>
            </a:extLst>
          </p:cNvPr>
          <p:cNvSpPr/>
          <p:nvPr/>
        </p:nvSpPr>
        <p:spPr>
          <a:xfrm>
            <a:off x="2622304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Kép 46">
            <a:hlinkClick r:id="rId5"/>
            <a:extLst>
              <a:ext uri="{FF2B5EF4-FFF2-40B4-BE49-F238E27FC236}">
                <a16:creationId xmlns:a16="http://schemas.microsoft.com/office/drawing/2014/main" id="{AE1DB8FA-1D3E-0682-0D33-664E36365B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48" y="1319502"/>
            <a:ext cx="662611" cy="537910"/>
          </a:xfrm>
          <a:prstGeom prst="rect">
            <a:avLst/>
          </a:prstGeom>
        </p:spPr>
      </p:pic>
      <p:sp>
        <p:nvSpPr>
          <p:cNvPr id="48" name="Oval 5">
            <a:extLst>
              <a:ext uri="{FF2B5EF4-FFF2-40B4-BE49-F238E27FC236}">
                <a16:creationId xmlns:a16="http://schemas.microsoft.com/office/drawing/2014/main" id="{09360B38-B699-0744-0078-344B5CBC804B}"/>
              </a:ext>
            </a:extLst>
          </p:cNvPr>
          <p:cNvSpPr/>
          <p:nvPr/>
        </p:nvSpPr>
        <p:spPr>
          <a:xfrm>
            <a:off x="1619672" y="755439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Kép 48">
            <a:hlinkClick r:id="rId23"/>
            <a:extLst>
              <a:ext uri="{FF2B5EF4-FFF2-40B4-BE49-F238E27FC236}">
                <a16:creationId xmlns:a16="http://schemas.microsoft.com/office/drawing/2014/main" id="{E8A636F5-81BE-D232-AF0A-869B75E7978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38" y="964114"/>
            <a:ext cx="699587" cy="393518"/>
          </a:xfrm>
          <a:prstGeom prst="rect">
            <a:avLst/>
          </a:prstGeom>
        </p:spPr>
      </p:pic>
      <p:pic>
        <p:nvPicPr>
          <p:cNvPr id="57" name="Kép 56">
            <a:hlinkClick r:id="rId29"/>
            <a:extLst>
              <a:ext uri="{FF2B5EF4-FFF2-40B4-BE49-F238E27FC236}">
                <a16:creationId xmlns:a16="http://schemas.microsoft.com/office/drawing/2014/main" id="{C72C7032-565B-1A81-C39B-7346759ADF0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9" y="2535003"/>
            <a:ext cx="627119" cy="627119"/>
          </a:xfrm>
          <a:prstGeom prst="rect">
            <a:avLst/>
          </a:prstGeom>
        </p:spPr>
      </p:pic>
      <p:sp>
        <p:nvSpPr>
          <p:cNvPr id="50" name="Oval 4">
            <a:extLst>
              <a:ext uri="{FF2B5EF4-FFF2-40B4-BE49-F238E27FC236}">
                <a16:creationId xmlns:a16="http://schemas.microsoft.com/office/drawing/2014/main" id="{0543AE71-2B5F-F070-1B20-B8718FEA83AA}"/>
              </a:ext>
            </a:extLst>
          </p:cNvPr>
          <p:cNvSpPr/>
          <p:nvPr/>
        </p:nvSpPr>
        <p:spPr>
          <a:xfrm>
            <a:off x="2622304" y="21801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Kép 50">
            <a:hlinkClick r:id="rId13"/>
            <a:extLst>
              <a:ext uri="{FF2B5EF4-FFF2-40B4-BE49-F238E27FC236}">
                <a16:creationId xmlns:a16="http://schemas.microsoft.com/office/drawing/2014/main" id="{99FB061D-10BA-A3C9-4EFB-2A75CBEA3A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2479211" y="2100309"/>
            <a:ext cx="1050863" cy="850133"/>
          </a:xfrm>
          <a:prstGeom prst="rect">
            <a:avLst/>
          </a:prstGeom>
        </p:spPr>
      </p:pic>
      <p:sp>
        <p:nvSpPr>
          <p:cNvPr id="52" name="Oval 6">
            <a:extLst>
              <a:ext uri="{FF2B5EF4-FFF2-40B4-BE49-F238E27FC236}">
                <a16:creationId xmlns:a16="http://schemas.microsoft.com/office/drawing/2014/main" id="{7E0CA910-B5D6-E019-AC56-E132B097122B}"/>
              </a:ext>
            </a:extLst>
          </p:cNvPr>
          <p:cNvSpPr/>
          <p:nvPr/>
        </p:nvSpPr>
        <p:spPr>
          <a:xfrm>
            <a:off x="446273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Kép 52">
            <a:hlinkClick r:id="rId25"/>
            <a:extLst>
              <a:ext uri="{FF2B5EF4-FFF2-40B4-BE49-F238E27FC236}">
                <a16:creationId xmlns:a16="http://schemas.microsoft.com/office/drawing/2014/main" id="{7F8C4C4A-E7D8-F3EF-E574-8E163A368E0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2" y="1054377"/>
            <a:ext cx="698404" cy="19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2CCC022B-E538-C817-0388-97A86EC87D79}"/>
              </a:ext>
            </a:extLst>
          </p:cNvPr>
          <p:cNvSpPr/>
          <p:nvPr/>
        </p:nvSpPr>
        <p:spPr>
          <a:xfrm>
            <a:off x="-3438" y="4368"/>
            <a:ext cx="9144000" cy="5143500"/>
          </a:xfrm>
          <a:prstGeom prst="rect">
            <a:avLst/>
          </a:prstGeom>
          <a:solidFill>
            <a:srgbClr val="516F99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92139" y="2067695"/>
            <a:ext cx="2359424" cy="576063"/>
          </a:xfrm>
        </p:spPr>
        <p:txBody>
          <a:bodyPr/>
          <a:lstStyle/>
          <a:p>
            <a:r>
              <a:rPr lang="en-US" altLang="ko-KR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 óta</a:t>
            </a:r>
            <a:endParaRPr lang="ko-KR" alt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88850" y="2931790"/>
            <a:ext cx="2359424" cy="846094"/>
          </a:xfrm>
        </p:spPr>
        <p:txBody>
          <a:bodyPr/>
          <a:lstStyle/>
          <a:p>
            <a:pPr lvl="0"/>
            <a:r>
              <a:rPr lang="en-US" altLang="ko-KR" sz="1800" dirty="0">
                <a:solidFill>
                  <a:schemeClr val="bg1"/>
                </a:solidFill>
              </a:rPr>
              <a:t>a </a:t>
            </a:r>
            <a:r>
              <a:rPr lang="en-US" altLang="ko-KR" sz="1800" dirty="0" err="1">
                <a:solidFill>
                  <a:schemeClr val="bg1"/>
                </a:solidFill>
              </a:rPr>
              <a:t>Vendégek</a:t>
            </a:r>
            <a:r>
              <a:rPr lang="en-US" altLang="ko-KR" sz="1800" dirty="0">
                <a:solidFill>
                  <a:schemeClr val="bg1"/>
                </a:solidFill>
              </a:rPr>
              <a:t> </a:t>
            </a:r>
            <a:r>
              <a:rPr lang="en-US" altLang="ko-KR" sz="1800" dirty="0" err="1">
                <a:solidFill>
                  <a:schemeClr val="bg1"/>
                </a:solidFill>
              </a:rPr>
              <a:t>szolgálatában</a:t>
            </a:r>
            <a:endParaRPr lang="en-US" altLang="ko-KR" sz="1800" dirty="0">
              <a:solidFill>
                <a:schemeClr val="bg1"/>
              </a:solidFill>
            </a:endParaRPr>
          </a:p>
          <a:p>
            <a:pPr lvl="0"/>
            <a:endParaRPr lang="en-US" altLang="ko-KR" dirty="0">
              <a:solidFill>
                <a:schemeClr val="bg1"/>
              </a:solidFill>
            </a:endParaRPr>
          </a:p>
          <a:p>
            <a:pPr lvl="0"/>
            <a:r>
              <a:rPr lang="en-US" altLang="ko-KR" sz="3200" dirty="0">
                <a:solidFill>
                  <a:schemeClr val="bg1"/>
                </a:solidFill>
              </a:rPr>
              <a:t>*****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0DB42E5-F7A6-3A22-DDF8-93E58FD26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86" y="968389"/>
            <a:ext cx="1367952" cy="111050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2509A9F-F6CF-2186-ADF1-F690817A9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22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366"/>
          <a:stretch/>
        </p:blipFill>
        <p:spPr>
          <a:xfrm>
            <a:off x="6516216" y="0"/>
            <a:ext cx="2627784" cy="51435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8EEA8DA-5134-AD28-CD69-AF605C9F51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639"/>
                    </a14:imgEffect>
                    <a14:imgEffect>
                      <a14:saturation sat="161000"/>
                    </a14:imgEffect>
                    <a14:imgEffect>
                      <a14:brightnessContrast bright="2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05" b="12031"/>
          <a:stretch/>
        </p:blipFill>
        <p:spPr>
          <a:xfrm>
            <a:off x="0" y="4367"/>
            <a:ext cx="3884586" cy="513913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F08B48-1683-227E-58D7-F31BA59E4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29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152181"/>
            <a:ext cx="9144000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A5AC85F-94DD-5660-39C4-E4162C34E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colorTemperature colorTemp="1500"/>
                    </a14:imgEffect>
                    <a14:imgEffect>
                      <a14:saturation sat="380000"/>
                    </a14:imgEffect>
                    <a14:imgEffect>
                      <a14:brightnessContrast bright="-7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" r="17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07904" y="362140"/>
            <a:ext cx="5185848" cy="2304257"/>
          </a:xfrm>
          <a:ln w="12700">
            <a:solidFill>
              <a:srgbClr val="69B6CC"/>
            </a:solidFill>
          </a:ln>
          <a:effectLst>
            <a:softEdge rad="0"/>
          </a:effectLst>
        </p:spPr>
        <p:txBody>
          <a:bodyPr/>
          <a:lstStyle/>
          <a:p>
            <a:pPr algn="ctr"/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Miért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válassza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hirdetésének</a:t>
            </a:r>
            <a:endParaRPr lang="en-US" altLang="ko-KR" sz="3200" b="1" dirty="0">
              <a:ln w="12700">
                <a:solidFill>
                  <a:srgbClr val="69B6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helyszínének</a:t>
            </a:r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2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az</a:t>
            </a:r>
            <a:endParaRPr lang="en-US" altLang="ko-KR" sz="3200" b="1" dirty="0">
              <a:ln w="12700">
                <a:solidFill>
                  <a:srgbClr val="69B6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altLang="ko-KR" sz="32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Aqua Land-et?</a:t>
            </a:r>
            <a:endParaRPr lang="ko-KR" altLang="en-US" sz="3200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07904" y="2787774"/>
            <a:ext cx="5215810" cy="2304257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 lehetőséget kínál arra</a:t>
            </a: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hogy termékeit vagy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szolgáltatásait közvetlenül az </a:t>
            </a: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Aqua Land vendégeihez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juttassa el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</a:t>
            </a: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kik a termálvízben pihenve mind </a:t>
            </a: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pozitív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élményekkel</a:t>
            </a: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gazdagodva fogadják majd üzenetét.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elősegítheti</a:t>
            </a: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kedves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vásárlók/vendégek/ügyfelek számának növekedését</a:t>
            </a: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ctr"/>
            <a:endParaRPr lang="en-US" altLang="ko-K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59000"/>
                  </a:prstClr>
                </a:outerShdw>
              </a:effectLst>
            </a:endParaRPr>
          </a:p>
        </p:txBody>
      </p:sp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61CADF65-D888-B15C-3BAA-5E8A17BD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36" y="4010515"/>
            <a:ext cx="1262648" cy="689600"/>
          </a:xfrm>
          <a:prstGeom prst="rect">
            <a:avLst/>
          </a:prstGeom>
          <a:noFill/>
        </p:spPr>
      </p:pic>
      <p:pic>
        <p:nvPicPr>
          <p:cNvPr id="1028" name="Picture 4">
            <a:hlinkClick r:id="rId6"/>
            <a:extLst>
              <a:ext uri="{FF2B5EF4-FFF2-40B4-BE49-F238E27FC236}">
                <a16:creationId xmlns:a16="http://schemas.microsoft.com/office/drawing/2014/main" id="{17567B96-9CE1-3CF0-BB6E-64FD9B76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04" y="2280474"/>
            <a:ext cx="1333208" cy="8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8"/>
            <a:extLst>
              <a:ext uri="{FF2B5EF4-FFF2-40B4-BE49-F238E27FC236}">
                <a16:creationId xmlns:a16="http://schemas.microsoft.com/office/drawing/2014/main" id="{90F2FF23-F8F2-85AF-0FFE-97A4CB81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7375"/>
            <a:ext cx="1224136" cy="8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1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08B95EC7-5DEA-7DB1-9CCD-1723C12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3000"/>
                    </a14:imgEffect>
                    <a14:imgEffect>
                      <a14:colorTemperature colorTemp="1500"/>
                    </a14:imgEffect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71600" y="650147"/>
            <a:ext cx="7600948" cy="50463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hu-US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Miért érdemes nálunk reklámozni?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21954" y="1200678"/>
            <a:ext cx="7650594" cy="288032"/>
          </a:xfrm>
        </p:spPr>
        <p:txBody>
          <a:bodyPr/>
          <a:lstStyle/>
          <a:p>
            <a:pPr lvl="0" algn="ctr"/>
            <a:r>
              <a:rPr lang="hu-HU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Az első benyomás relaxáció közben </a:t>
            </a:r>
            <a:r>
              <a:rPr lang="en-US" altLang="ko-KR" sz="14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jobban</a:t>
            </a:r>
            <a:r>
              <a:rPr lang="en-US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hu-HU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megmaradhat </a:t>
            </a:r>
            <a:r>
              <a:rPr lang="en-US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altLang="ko-KR" sz="14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nézők</a:t>
            </a:r>
            <a:r>
              <a:rPr lang="en-US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1400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emlékezetében</a:t>
            </a:r>
            <a:r>
              <a:rPr lang="en-US" altLang="ko-KR" sz="1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55576" y="2211710"/>
            <a:ext cx="7632849" cy="2784725"/>
            <a:chOff x="3017860" y="4363106"/>
            <a:chExt cx="1654565" cy="2784725"/>
          </a:xfrm>
        </p:grpSpPr>
        <p:sp>
          <p:nvSpPr>
            <p:cNvPr id="11" name="TextBox 10"/>
            <p:cNvSpPr txBox="1"/>
            <p:nvPr/>
          </p:nvSpPr>
          <p:spPr>
            <a:xfrm>
              <a:off x="3017860" y="4839507"/>
              <a:ext cx="1654564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hu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Nagyszámú látogatottság:</a:t>
              </a:r>
              <a:r>
                <a:rPr lang="hu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Heti több ezer látogatót </a:t>
              </a:r>
              <a:r>
                <a:rPr lang="hu-HU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érhet el </a:t>
              </a:r>
              <a:r>
                <a:rPr lang="hu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hirdetéseivel.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hu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algn="ctr"/>
              <a:r>
                <a:rPr lang="hu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Célzott, prémium közönség:</a:t>
              </a:r>
              <a:r>
                <a:rPr lang="hu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hu-HU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családosok, főként a középosztály-, felső középosztály </a:t>
              </a:r>
            </a:p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rétegből, akik a termálvizes wellness-t, szaunakultúrát, egészségmegtartást, gyógyászati szolgáltatásokat és az ehhez kapcsolódó szórakozási formákat preferálják a </a:t>
              </a:r>
            </a:p>
            <a:p>
              <a:pPr algn="ctr"/>
              <a:r>
                <a:rPr lang="hu-HU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szállóvendégként is.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hu-US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hu-US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Kiváló láthatóság:</a:t>
              </a:r>
              <a:r>
                <a: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Egész évben üzemel, nappali fényben is tökéletes képet nyújtó 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hu-HU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LED-falunkon vetített szórakoztató tartalmak közé helyezzük el hirdetését.</a:t>
              </a:r>
              <a:endParaRPr lang="hu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17860" y="4363106"/>
              <a:ext cx="1654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jókedvű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nézők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akár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87%-</a:t>
              </a:r>
              <a:r>
                <a:rPr lang="hu-HU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al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nyitottabbak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lehetnek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az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sz="1600" b="1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üzenet</a:t>
              </a:r>
              <a:r>
                <a:rPr lang="hu-HU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é</a:t>
              </a:r>
              <a:r>
                <a:rPr lang="en-US" altLang="ko-KR" sz="1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rPr>
                <a:t>re!</a:t>
              </a:r>
              <a:endParaRPr lang="ko-KR" altLang="en-US" sz="1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9" name="Isosceles Triangle 18">
            <a:extLst>
              <a:ext uri="{FF2B5EF4-FFF2-40B4-BE49-F238E27FC236}">
                <a16:creationId xmlns:a16="http://schemas.microsoft.com/office/drawing/2014/main" id="{284B6C74-7F00-DEED-58DA-83FDB9B65D6B}"/>
              </a:ext>
            </a:extLst>
          </p:cNvPr>
          <p:cNvSpPr/>
          <p:nvPr/>
        </p:nvSpPr>
        <p:spPr>
          <a:xfrm>
            <a:off x="6264696" y="2243466"/>
            <a:ext cx="5148064" cy="699542"/>
          </a:xfrm>
          <a:prstGeom prst="triangle">
            <a:avLst>
              <a:gd name="adj" fmla="val 46955"/>
            </a:avLst>
          </a:prstGeom>
          <a:solidFill>
            <a:srgbClr val="516F99">
              <a:alpha val="80000"/>
            </a:srgbClr>
          </a:solidFill>
          <a:ln>
            <a:noFill/>
          </a:ln>
          <a:scene3d>
            <a:camera prst="orthographicFront">
              <a:rot lat="20370117" lon="21303300" rev="552869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Isosceles Triangle 18">
            <a:extLst>
              <a:ext uri="{FF2B5EF4-FFF2-40B4-BE49-F238E27FC236}">
                <a16:creationId xmlns:a16="http://schemas.microsoft.com/office/drawing/2014/main" id="{DCF2A329-4E87-E9EB-76E8-21AF0C995B5F}"/>
              </a:ext>
            </a:extLst>
          </p:cNvPr>
          <p:cNvSpPr/>
          <p:nvPr/>
        </p:nvSpPr>
        <p:spPr>
          <a:xfrm>
            <a:off x="-2232248" y="2376264"/>
            <a:ext cx="5148064" cy="699542"/>
          </a:xfrm>
          <a:prstGeom prst="triangle">
            <a:avLst>
              <a:gd name="adj" fmla="val 46955"/>
            </a:avLst>
          </a:prstGeom>
          <a:solidFill>
            <a:srgbClr val="516F99">
              <a:alpha val="80000"/>
            </a:srgbClr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11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A1CAF-62E4-0B64-5127-E041FB9B0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>
            <a:extLst>
              <a:ext uri="{FF2B5EF4-FFF2-40B4-BE49-F238E27FC236}">
                <a16:creationId xmlns:a16="http://schemas.microsoft.com/office/drawing/2014/main" id="{22744A3D-CC7A-3A69-2D21-E04B6CC1FF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1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B37FED4-9CAA-FEC9-5ED9-C4A6B99BC43A}"/>
              </a:ext>
            </a:extLst>
          </p:cNvPr>
          <p:cNvSpPr/>
          <p:nvPr/>
        </p:nvSpPr>
        <p:spPr>
          <a:xfrm>
            <a:off x="1622106" y="75684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4A32C9-AE6C-7BC6-E032-5F2FE220F361}"/>
              </a:ext>
            </a:extLst>
          </p:cNvPr>
          <p:cNvSpPr/>
          <p:nvPr/>
        </p:nvSpPr>
        <p:spPr>
          <a:xfrm>
            <a:off x="1622106" y="16890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8E301-519F-3AFB-6762-DB52C0E0E290}"/>
              </a:ext>
            </a:extLst>
          </p:cNvPr>
          <p:cNvSpPr/>
          <p:nvPr/>
        </p:nvSpPr>
        <p:spPr>
          <a:xfrm>
            <a:off x="1622106" y="26212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7E34F5-B140-9F13-6DAB-EC11A437C105}"/>
              </a:ext>
            </a:extLst>
          </p:cNvPr>
          <p:cNvSpPr/>
          <p:nvPr/>
        </p:nvSpPr>
        <p:spPr>
          <a:xfrm>
            <a:off x="1622106" y="35535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hlinkClick r:id="rId3"/>
            <a:extLst>
              <a:ext uri="{FF2B5EF4-FFF2-40B4-BE49-F238E27FC236}">
                <a16:creationId xmlns:a16="http://schemas.microsoft.com/office/drawing/2014/main" id="{2516D778-AF5B-B24C-E6D4-C3C40A328E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838587"/>
            <a:ext cx="662611" cy="537910"/>
          </a:xfrm>
          <a:prstGeom prst="rect">
            <a:avLst/>
          </a:prstGeom>
        </p:spPr>
      </p:pic>
      <p:pic>
        <p:nvPicPr>
          <p:cNvPr id="26" name="Kép 25">
            <a:hlinkClick r:id="rId5"/>
            <a:extLst>
              <a:ext uri="{FF2B5EF4-FFF2-40B4-BE49-F238E27FC236}">
                <a16:creationId xmlns:a16="http://schemas.microsoft.com/office/drawing/2014/main" id="{78E0934A-1F0D-8118-9B7F-31DD66CD6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49" y="1839325"/>
            <a:ext cx="591651" cy="454348"/>
          </a:xfrm>
          <a:prstGeom prst="rect">
            <a:avLst/>
          </a:prstGeom>
        </p:spPr>
      </p:pic>
      <p:pic>
        <p:nvPicPr>
          <p:cNvPr id="28" name="Kép 27">
            <a:hlinkClick r:id="rId7"/>
            <a:extLst>
              <a:ext uri="{FF2B5EF4-FFF2-40B4-BE49-F238E27FC236}">
                <a16:creationId xmlns:a16="http://schemas.microsoft.com/office/drawing/2014/main" id="{558A15E0-FBB8-45BC-0806-A6507F2331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2735006"/>
            <a:ext cx="659847" cy="483518"/>
          </a:xfrm>
          <a:prstGeom prst="rect">
            <a:avLst/>
          </a:prstGeom>
        </p:spPr>
      </p:pic>
      <p:pic>
        <p:nvPicPr>
          <p:cNvPr id="30" name="Kép 29">
            <a:hlinkClick r:id="rId9"/>
            <a:extLst>
              <a:ext uri="{FF2B5EF4-FFF2-40B4-BE49-F238E27FC236}">
                <a16:creationId xmlns:a16="http://schemas.microsoft.com/office/drawing/2014/main" id="{6E626C62-36C0-06E3-D2BF-92CC59DAD0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3" y="3617603"/>
            <a:ext cx="593340" cy="566655"/>
          </a:xfrm>
          <a:prstGeom prst="rect">
            <a:avLst/>
          </a:prstGeom>
        </p:spPr>
      </p:pic>
      <p:sp>
        <p:nvSpPr>
          <p:cNvPr id="32" name="Oval 4">
            <a:extLst>
              <a:ext uri="{FF2B5EF4-FFF2-40B4-BE49-F238E27FC236}">
                <a16:creationId xmlns:a16="http://schemas.microsoft.com/office/drawing/2014/main" id="{D3E1E518-A09A-5096-BD9C-1A12BE5FBA2A}"/>
              </a:ext>
            </a:extLst>
          </p:cNvPr>
          <p:cNvSpPr/>
          <p:nvPr/>
        </p:nvSpPr>
        <p:spPr>
          <a:xfrm>
            <a:off x="451431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25C5554B-D05B-4B96-E1D4-066F5DD6D82B}"/>
              </a:ext>
            </a:extLst>
          </p:cNvPr>
          <p:cNvSpPr/>
          <p:nvPr/>
        </p:nvSpPr>
        <p:spPr>
          <a:xfrm>
            <a:off x="451431" y="168714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6">
            <a:extLst>
              <a:ext uri="{FF2B5EF4-FFF2-40B4-BE49-F238E27FC236}">
                <a16:creationId xmlns:a16="http://schemas.microsoft.com/office/drawing/2014/main" id="{1B0EAC69-C72A-1075-529D-BF41EA6DCB8C}"/>
              </a:ext>
            </a:extLst>
          </p:cNvPr>
          <p:cNvSpPr/>
          <p:nvPr/>
        </p:nvSpPr>
        <p:spPr>
          <a:xfrm>
            <a:off x="451431" y="26193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1B39389A-F2FC-42A9-D507-392871D54921}"/>
              </a:ext>
            </a:extLst>
          </p:cNvPr>
          <p:cNvSpPr/>
          <p:nvPr/>
        </p:nvSpPr>
        <p:spPr>
          <a:xfrm>
            <a:off x="451431" y="3551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Kép 35">
            <a:hlinkClick r:id="rId11"/>
            <a:extLst>
              <a:ext uri="{FF2B5EF4-FFF2-40B4-BE49-F238E27FC236}">
                <a16:creationId xmlns:a16="http://schemas.microsoft.com/office/drawing/2014/main" id="{791F7BD5-1287-9CA9-8989-7668EFC3F6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308338" y="675055"/>
            <a:ext cx="1050863" cy="850133"/>
          </a:xfrm>
          <a:prstGeom prst="rect">
            <a:avLst/>
          </a:prstGeom>
        </p:spPr>
      </p:pic>
      <p:pic>
        <p:nvPicPr>
          <p:cNvPr id="37" name="Kép 36">
            <a:hlinkClick r:id="rId13"/>
            <a:extLst>
              <a:ext uri="{FF2B5EF4-FFF2-40B4-BE49-F238E27FC236}">
                <a16:creationId xmlns:a16="http://schemas.microsoft.com/office/drawing/2014/main" id="{01871A3A-C2F0-FBF2-C1E5-1CEB89CEB7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" y="2005951"/>
            <a:ext cx="719459" cy="156325"/>
          </a:xfrm>
          <a:prstGeom prst="rect">
            <a:avLst/>
          </a:prstGeom>
          <a:noFill/>
        </p:spPr>
      </p:pic>
      <p:pic>
        <p:nvPicPr>
          <p:cNvPr id="38" name="Kép 37">
            <a:hlinkClick r:id="rId16"/>
            <a:extLst>
              <a:ext uri="{FF2B5EF4-FFF2-40B4-BE49-F238E27FC236}">
                <a16:creationId xmlns:a16="http://schemas.microsoft.com/office/drawing/2014/main" id="{1613CFAB-EAC1-82F5-A508-8CBA81B506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" y="2833369"/>
            <a:ext cx="788613" cy="393518"/>
          </a:xfrm>
          <a:prstGeom prst="rect">
            <a:avLst/>
          </a:prstGeom>
        </p:spPr>
      </p:pic>
      <p:pic>
        <p:nvPicPr>
          <p:cNvPr id="39" name="Kép 38">
            <a:hlinkClick r:id="rId19"/>
            <a:extLst>
              <a:ext uri="{FF2B5EF4-FFF2-40B4-BE49-F238E27FC236}">
                <a16:creationId xmlns:a16="http://schemas.microsoft.com/office/drawing/2014/main" id="{218EE700-5B03-C7D2-B732-D11D71656A5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" y="3627309"/>
            <a:ext cx="602866" cy="559681"/>
          </a:xfrm>
          <a:prstGeom prst="rect">
            <a:avLst/>
          </a:prstGeom>
        </p:spPr>
      </p:pic>
      <p:sp>
        <p:nvSpPr>
          <p:cNvPr id="40" name="Oval 5">
            <a:extLst>
              <a:ext uri="{FF2B5EF4-FFF2-40B4-BE49-F238E27FC236}">
                <a16:creationId xmlns:a16="http://schemas.microsoft.com/office/drawing/2014/main" id="{0FE1EA98-EDA7-1471-C42A-B79DC35C5E62}"/>
              </a:ext>
            </a:extLst>
          </p:cNvPr>
          <p:cNvSpPr/>
          <p:nvPr/>
        </p:nvSpPr>
        <p:spPr>
          <a:xfrm>
            <a:off x="2611076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D17207E0-405F-4FB1-0709-CCDAAC2C5516}"/>
              </a:ext>
            </a:extLst>
          </p:cNvPr>
          <p:cNvSpPr/>
          <p:nvPr/>
        </p:nvSpPr>
        <p:spPr>
          <a:xfrm>
            <a:off x="2611076" y="2169985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5A5B94FA-1621-04E2-63ED-88DB9DF4294D}"/>
              </a:ext>
            </a:extLst>
          </p:cNvPr>
          <p:cNvSpPr/>
          <p:nvPr/>
        </p:nvSpPr>
        <p:spPr>
          <a:xfrm>
            <a:off x="2611076" y="310221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Kép 42">
            <a:hlinkClick r:id="rId21"/>
            <a:extLst>
              <a:ext uri="{FF2B5EF4-FFF2-40B4-BE49-F238E27FC236}">
                <a16:creationId xmlns:a16="http://schemas.microsoft.com/office/drawing/2014/main" id="{E43443CF-26CC-7F75-2A6B-B61BCE3794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42" y="1446433"/>
            <a:ext cx="699587" cy="393518"/>
          </a:xfrm>
          <a:prstGeom prst="rect">
            <a:avLst/>
          </a:prstGeom>
        </p:spPr>
      </p:pic>
      <p:pic>
        <p:nvPicPr>
          <p:cNvPr id="44" name="Kép 43">
            <a:hlinkClick r:id="rId23"/>
            <a:extLst>
              <a:ext uri="{FF2B5EF4-FFF2-40B4-BE49-F238E27FC236}">
                <a16:creationId xmlns:a16="http://schemas.microsoft.com/office/drawing/2014/main" id="{2DF934D1-3778-BF54-6C7B-65E4D52408E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5" y="2469445"/>
            <a:ext cx="698404" cy="195020"/>
          </a:xfrm>
          <a:prstGeom prst="rect">
            <a:avLst/>
          </a:prstGeom>
        </p:spPr>
      </p:pic>
      <p:pic>
        <p:nvPicPr>
          <p:cNvPr id="45" name="Kép 44">
            <a:hlinkClick r:id="rId25"/>
            <a:extLst>
              <a:ext uri="{FF2B5EF4-FFF2-40B4-BE49-F238E27FC236}">
                <a16:creationId xmlns:a16="http://schemas.microsoft.com/office/drawing/2014/main" id="{9E9E3DCC-7035-E4A9-278E-0E9F689B55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2" y="3162122"/>
            <a:ext cx="604526" cy="540667"/>
          </a:xfrm>
          <a:prstGeom prst="rect">
            <a:avLst/>
          </a:prstGeom>
        </p:spPr>
      </p:pic>
      <p:sp>
        <p:nvSpPr>
          <p:cNvPr id="46" name="Oval 4">
            <a:extLst>
              <a:ext uri="{FF2B5EF4-FFF2-40B4-BE49-F238E27FC236}">
                <a16:creationId xmlns:a16="http://schemas.microsoft.com/office/drawing/2014/main" id="{084611BC-1CD0-BBEC-53D5-4E2C9D5E082E}"/>
              </a:ext>
            </a:extLst>
          </p:cNvPr>
          <p:cNvSpPr/>
          <p:nvPr/>
        </p:nvSpPr>
        <p:spPr>
          <a:xfrm>
            <a:off x="2622304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Kép 46">
            <a:hlinkClick r:id="rId3"/>
            <a:extLst>
              <a:ext uri="{FF2B5EF4-FFF2-40B4-BE49-F238E27FC236}">
                <a16:creationId xmlns:a16="http://schemas.microsoft.com/office/drawing/2014/main" id="{18CC0DCC-4539-9BA8-EBC0-9295F5C12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48" y="1319502"/>
            <a:ext cx="662611" cy="537910"/>
          </a:xfrm>
          <a:prstGeom prst="rect">
            <a:avLst/>
          </a:prstGeom>
        </p:spPr>
      </p:pic>
      <p:sp>
        <p:nvSpPr>
          <p:cNvPr id="48" name="Oval 5">
            <a:extLst>
              <a:ext uri="{FF2B5EF4-FFF2-40B4-BE49-F238E27FC236}">
                <a16:creationId xmlns:a16="http://schemas.microsoft.com/office/drawing/2014/main" id="{E0EDC142-D7FB-CFB5-27A2-D952727EDC9D}"/>
              </a:ext>
            </a:extLst>
          </p:cNvPr>
          <p:cNvSpPr/>
          <p:nvPr/>
        </p:nvSpPr>
        <p:spPr>
          <a:xfrm>
            <a:off x="1619672" y="755439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Kép 48">
            <a:hlinkClick r:id="rId21"/>
            <a:extLst>
              <a:ext uri="{FF2B5EF4-FFF2-40B4-BE49-F238E27FC236}">
                <a16:creationId xmlns:a16="http://schemas.microsoft.com/office/drawing/2014/main" id="{BFC39897-F3F3-D634-A7DF-E0044D6C57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38" y="964114"/>
            <a:ext cx="699587" cy="393518"/>
          </a:xfrm>
          <a:prstGeom prst="rect">
            <a:avLst/>
          </a:prstGeom>
        </p:spPr>
      </p:pic>
      <p:pic>
        <p:nvPicPr>
          <p:cNvPr id="57" name="Kép 56">
            <a:hlinkClick r:id="rId27"/>
            <a:extLst>
              <a:ext uri="{FF2B5EF4-FFF2-40B4-BE49-F238E27FC236}">
                <a16:creationId xmlns:a16="http://schemas.microsoft.com/office/drawing/2014/main" id="{B00DC336-9054-8FA6-A4A2-55868F19589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9" y="2535003"/>
            <a:ext cx="627119" cy="627119"/>
          </a:xfrm>
          <a:prstGeom prst="rect">
            <a:avLst/>
          </a:prstGeom>
        </p:spPr>
      </p:pic>
      <p:sp>
        <p:nvSpPr>
          <p:cNvPr id="50" name="Oval 4">
            <a:extLst>
              <a:ext uri="{FF2B5EF4-FFF2-40B4-BE49-F238E27FC236}">
                <a16:creationId xmlns:a16="http://schemas.microsoft.com/office/drawing/2014/main" id="{71B328C7-4F39-945B-452F-DFE5DE929C64}"/>
              </a:ext>
            </a:extLst>
          </p:cNvPr>
          <p:cNvSpPr/>
          <p:nvPr/>
        </p:nvSpPr>
        <p:spPr>
          <a:xfrm>
            <a:off x="2622304" y="21801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Kép 50">
            <a:hlinkClick r:id="rId11"/>
            <a:extLst>
              <a:ext uri="{FF2B5EF4-FFF2-40B4-BE49-F238E27FC236}">
                <a16:creationId xmlns:a16="http://schemas.microsoft.com/office/drawing/2014/main" id="{DDC83275-4CC6-C579-ED6B-6F920BE214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2479211" y="2100309"/>
            <a:ext cx="1050863" cy="850133"/>
          </a:xfrm>
          <a:prstGeom prst="rect">
            <a:avLst/>
          </a:prstGeom>
        </p:spPr>
      </p:pic>
      <p:sp>
        <p:nvSpPr>
          <p:cNvPr id="52" name="Oval 6">
            <a:extLst>
              <a:ext uri="{FF2B5EF4-FFF2-40B4-BE49-F238E27FC236}">
                <a16:creationId xmlns:a16="http://schemas.microsoft.com/office/drawing/2014/main" id="{37651230-AA4D-F452-5C7A-51B8918B7678}"/>
              </a:ext>
            </a:extLst>
          </p:cNvPr>
          <p:cNvSpPr/>
          <p:nvPr/>
        </p:nvSpPr>
        <p:spPr>
          <a:xfrm>
            <a:off x="446273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Kép 52">
            <a:hlinkClick r:id="rId23"/>
            <a:extLst>
              <a:ext uri="{FF2B5EF4-FFF2-40B4-BE49-F238E27FC236}">
                <a16:creationId xmlns:a16="http://schemas.microsoft.com/office/drawing/2014/main" id="{7A15FEAD-115B-429F-8A81-DE7C08332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2" y="1054377"/>
            <a:ext cx="698404" cy="195020"/>
          </a:xfrm>
          <a:prstGeom prst="rect">
            <a:avLst/>
          </a:prstGeom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05581036-D257-11F4-7151-F620E83DA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492765"/>
              </p:ext>
            </p:extLst>
          </p:nvPr>
        </p:nvGraphicFramePr>
        <p:xfrm>
          <a:off x="768629" y="1450357"/>
          <a:ext cx="7886700" cy="2341880"/>
        </p:xfrm>
        <a:graphic>
          <a:graphicData uri="http://schemas.openxmlformats.org/drawingml/2006/table">
            <a:tbl>
              <a:tblPr firstRow="1" firstCol="1" bandRow="1"/>
              <a:tblGrid>
                <a:gridCol w="1163310">
                  <a:extLst>
                    <a:ext uri="{9D8B030D-6E8A-4147-A177-3AD203B41FA5}">
                      <a16:colId xmlns:a16="http://schemas.microsoft.com/office/drawing/2014/main" val="2392373191"/>
                    </a:ext>
                  </a:extLst>
                </a:gridCol>
                <a:gridCol w="1047767">
                  <a:extLst>
                    <a:ext uri="{9D8B030D-6E8A-4147-A177-3AD203B41FA5}">
                      <a16:colId xmlns:a16="http://schemas.microsoft.com/office/drawing/2014/main" val="4141611746"/>
                    </a:ext>
                  </a:extLst>
                </a:gridCol>
                <a:gridCol w="1397898">
                  <a:extLst>
                    <a:ext uri="{9D8B030D-6E8A-4147-A177-3AD203B41FA5}">
                      <a16:colId xmlns:a16="http://schemas.microsoft.com/office/drawing/2014/main" val="3459458765"/>
                    </a:ext>
                  </a:extLst>
                </a:gridCol>
                <a:gridCol w="1136175">
                  <a:extLst>
                    <a:ext uri="{9D8B030D-6E8A-4147-A177-3AD203B41FA5}">
                      <a16:colId xmlns:a16="http://schemas.microsoft.com/office/drawing/2014/main" val="1763184440"/>
                    </a:ext>
                  </a:extLst>
                </a:gridCol>
                <a:gridCol w="1156308">
                  <a:extLst>
                    <a:ext uri="{9D8B030D-6E8A-4147-A177-3AD203B41FA5}">
                      <a16:colId xmlns:a16="http://schemas.microsoft.com/office/drawing/2014/main" val="3819551853"/>
                    </a:ext>
                  </a:extLst>
                </a:gridCol>
                <a:gridCol w="1019756">
                  <a:extLst>
                    <a:ext uri="{9D8B030D-6E8A-4147-A177-3AD203B41FA5}">
                      <a16:colId xmlns:a16="http://schemas.microsoft.com/office/drawing/2014/main" val="1317055805"/>
                    </a:ext>
                  </a:extLst>
                </a:gridCol>
                <a:gridCol w="965486">
                  <a:extLst>
                    <a:ext uri="{9D8B030D-6E8A-4147-A177-3AD203B41FA5}">
                      <a16:colId xmlns:a16="http://schemas.microsoft.com/office/drawing/2014/main" val="12716024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hu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spot hossza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napi megjelenés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havi megjelenés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elérés (éves)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 (éves)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 (havi)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46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Caracalla 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0-45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db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 db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28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Közepes 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100.000 fő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925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Gazdaságos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0-20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40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348514"/>
                  </a:ext>
                </a:extLst>
              </a:tr>
            </a:tbl>
          </a:graphicData>
        </a:graphic>
      </p:graphicFrame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1459D0F-F8BF-F66A-32D2-7C15A93DF67C}"/>
              </a:ext>
            </a:extLst>
          </p:cNvPr>
          <p:cNvSpPr txBox="1">
            <a:spLocks/>
          </p:cNvSpPr>
          <p:nvPr/>
        </p:nvSpPr>
        <p:spPr>
          <a:xfrm>
            <a:off x="125124" y="172077"/>
            <a:ext cx="8893752" cy="663937"/>
          </a:xfrm>
          <a:prstGeom prst="rect">
            <a:avLst/>
          </a:prstGeom>
          <a:noFill/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Aqua Cinema LED</a:t>
            </a:r>
            <a:r>
              <a:rPr lang="hu-HU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fal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hirdetési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árak</a:t>
            </a:r>
            <a:endParaRPr lang="ko-KR" altLang="en-US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ACC3B9-8DFA-1341-F419-ED8EE2A9A50F}"/>
              </a:ext>
            </a:extLst>
          </p:cNvPr>
          <p:cNvSpPr txBox="1">
            <a:spLocks/>
          </p:cNvSpPr>
          <p:nvPr/>
        </p:nvSpPr>
        <p:spPr>
          <a:xfrm>
            <a:off x="140478" y="4566706"/>
            <a:ext cx="8893752" cy="571403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Havi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befizetés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esetén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főszezonon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kívül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eső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október-május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havi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ár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F60E8CB-7AF6-6EF1-0D13-E3BDA70E3007}"/>
              </a:ext>
            </a:extLst>
          </p:cNvPr>
          <p:cNvSpPr txBox="1">
            <a:spLocks/>
          </p:cNvSpPr>
          <p:nvPr/>
        </p:nvSpPr>
        <p:spPr>
          <a:xfrm>
            <a:off x="6003395" y="843558"/>
            <a:ext cx="2889085" cy="532939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Éves</a:t>
            </a:r>
            <a:r>
              <a:rPr lang="en-US" altLang="ko-KR" sz="3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3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csomag</a:t>
            </a:r>
            <a:r>
              <a:rPr lang="en-US" altLang="ko-KR" sz="3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endParaRPr lang="ko-KR" altLang="en-US" sz="3000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577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E336-7F15-98B0-B997-ECF91D6F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>
            <a:extLst>
              <a:ext uri="{FF2B5EF4-FFF2-40B4-BE49-F238E27FC236}">
                <a16:creationId xmlns:a16="http://schemas.microsoft.com/office/drawing/2014/main" id="{8AA1CD1F-4969-2D8D-48C4-64965A514E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1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A7D5AB4-2A58-FD47-6A0B-43EF9DC3833A}"/>
              </a:ext>
            </a:extLst>
          </p:cNvPr>
          <p:cNvSpPr/>
          <p:nvPr/>
        </p:nvSpPr>
        <p:spPr>
          <a:xfrm>
            <a:off x="1622106" y="75684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25C4E2-90D7-A027-0556-2FE993DBFD8C}"/>
              </a:ext>
            </a:extLst>
          </p:cNvPr>
          <p:cNvSpPr/>
          <p:nvPr/>
        </p:nvSpPr>
        <p:spPr>
          <a:xfrm>
            <a:off x="1622106" y="16890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AD7FC6-FD0B-98AA-BF62-998C97191DC2}"/>
              </a:ext>
            </a:extLst>
          </p:cNvPr>
          <p:cNvSpPr/>
          <p:nvPr/>
        </p:nvSpPr>
        <p:spPr>
          <a:xfrm>
            <a:off x="1622106" y="26212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EB295B-E89B-16E8-D803-4FDC94699CDE}"/>
              </a:ext>
            </a:extLst>
          </p:cNvPr>
          <p:cNvSpPr/>
          <p:nvPr/>
        </p:nvSpPr>
        <p:spPr>
          <a:xfrm>
            <a:off x="1622106" y="35535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hlinkClick r:id="rId3"/>
            <a:extLst>
              <a:ext uri="{FF2B5EF4-FFF2-40B4-BE49-F238E27FC236}">
                <a16:creationId xmlns:a16="http://schemas.microsoft.com/office/drawing/2014/main" id="{523EA38C-DEF2-DDAB-F691-DF2DA56E3F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838587"/>
            <a:ext cx="662611" cy="537910"/>
          </a:xfrm>
          <a:prstGeom prst="rect">
            <a:avLst/>
          </a:prstGeom>
        </p:spPr>
      </p:pic>
      <p:pic>
        <p:nvPicPr>
          <p:cNvPr id="26" name="Kép 25">
            <a:hlinkClick r:id="rId5"/>
            <a:extLst>
              <a:ext uri="{FF2B5EF4-FFF2-40B4-BE49-F238E27FC236}">
                <a16:creationId xmlns:a16="http://schemas.microsoft.com/office/drawing/2014/main" id="{426F461B-E9DA-4DAB-29D5-884EDA7AB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49" y="1839325"/>
            <a:ext cx="591651" cy="454348"/>
          </a:xfrm>
          <a:prstGeom prst="rect">
            <a:avLst/>
          </a:prstGeom>
        </p:spPr>
      </p:pic>
      <p:pic>
        <p:nvPicPr>
          <p:cNvPr id="28" name="Kép 27">
            <a:hlinkClick r:id="rId7"/>
            <a:extLst>
              <a:ext uri="{FF2B5EF4-FFF2-40B4-BE49-F238E27FC236}">
                <a16:creationId xmlns:a16="http://schemas.microsoft.com/office/drawing/2014/main" id="{103349F1-84DA-FBA0-D43D-534A8B875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2735006"/>
            <a:ext cx="659847" cy="483518"/>
          </a:xfrm>
          <a:prstGeom prst="rect">
            <a:avLst/>
          </a:prstGeom>
        </p:spPr>
      </p:pic>
      <p:pic>
        <p:nvPicPr>
          <p:cNvPr id="30" name="Kép 29">
            <a:hlinkClick r:id="rId9"/>
            <a:extLst>
              <a:ext uri="{FF2B5EF4-FFF2-40B4-BE49-F238E27FC236}">
                <a16:creationId xmlns:a16="http://schemas.microsoft.com/office/drawing/2014/main" id="{5DC49406-30C3-3327-38C9-8AC3AF07DF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3" y="3617603"/>
            <a:ext cx="593340" cy="566655"/>
          </a:xfrm>
          <a:prstGeom prst="rect">
            <a:avLst/>
          </a:prstGeom>
        </p:spPr>
      </p:pic>
      <p:sp>
        <p:nvSpPr>
          <p:cNvPr id="32" name="Oval 4">
            <a:extLst>
              <a:ext uri="{FF2B5EF4-FFF2-40B4-BE49-F238E27FC236}">
                <a16:creationId xmlns:a16="http://schemas.microsoft.com/office/drawing/2014/main" id="{BD46C067-2D5E-6AF0-8636-B8A68BDC3273}"/>
              </a:ext>
            </a:extLst>
          </p:cNvPr>
          <p:cNvSpPr/>
          <p:nvPr/>
        </p:nvSpPr>
        <p:spPr>
          <a:xfrm>
            <a:off x="451431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92087CD4-FFB3-B3DE-85CC-0E61D4FCD82F}"/>
              </a:ext>
            </a:extLst>
          </p:cNvPr>
          <p:cNvSpPr/>
          <p:nvPr/>
        </p:nvSpPr>
        <p:spPr>
          <a:xfrm>
            <a:off x="451431" y="168714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6">
            <a:extLst>
              <a:ext uri="{FF2B5EF4-FFF2-40B4-BE49-F238E27FC236}">
                <a16:creationId xmlns:a16="http://schemas.microsoft.com/office/drawing/2014/main" id="{384FF98A-41AE-01FB-23BD-541113DF40CF}"/>
              </a:ext>
            </a:extLst>
          </p:cNvPr>
          <p:cNvSpPr/>
          <p:nvPr/>
        </p:nvSpPr>
        <p:spPr>
          <a:xfrm>
            <a:off x="451431" y="26193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3DD93979-83A4-7E44-AFE2-A0B73EE626DA}"/>
              </a:ext>
            </a:extLst>
          </p:cNvPr>
          <p:cNvSpPr/>
          <p:nvPr/>
        </p:nvSpPr>
        <p:spPr>
          <a:xfrm>
            <a:off x="451431" y="3551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Kép 35">
            <a:hlinkClick r:id="rId11"/>
            <a:extLst>
              <a:ext uri="{FF2B5EF4-FFF2-40B4-BE49-F238E27FC236}">
                <a16:creationId xmlns:a16="http://schemas.microsoft.com/office/drawing/2014/main" id="{BD13BF28-40DC-7BDC-7BD7-BF996A4D1E0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308338" y="675055"/>
            <a:ext cx="1050863" cy="850133"/>
          </a:xfrm>
          <a:prstGeom prst="rect">
            <a:avLst/>
          </a:prstGeom>
        </p:spPr>
      </p:pic>
      <p:pic>
        <p:nvPicPr>
          <p:cNvPr id="37" name="Kép 36">
            <a:hlinkClick r:id="rId13"/>
            <a:extLst>
              <a:ext uri="{FF2B5EF4-FFF2-40B4-BE49-F238E27FC236}">
                <a16:creationId xmlns:a16="http://schemas.microsoft.com/office/drawing/2014/main" id="{42578154-6B2A-6AB5-8ED6-151D133DE9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" y="2005951"/>
            <a:ext cx="719459" cy="156325"/>
          </a:xfrm>
          <a:prstGeom prst="rect">
            <a:avLst/>
          </a:prstGeom>
          <a:noFill/>
        </p:spPr>
      </p:pic>
      <p:pic>
        <p:nvPicPr>
          <p:cNvPr id="38" name="Kép 37">
            <a:hlinkClick r:id="rId16"/>
            <a:extLst>
              <a:ext uri="{FF2B5EF4-FFF2-40B4-BE49-F238E27FC236}">
                <a16:creationId xmlns:a16="http://schemas.microsoft.com/office/drawing/2014/main" id="{EF2C47CD-71FC-FA2F-A05D-ABAE3DDFF77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" y="2833369"/>
            <a:ext cx="788613" cy="393518"/>
          </a:xfrm>
          <a:prstGeom prst="rect">
            <a:avLst/>
          </a:prstGeom>
        </p:spPr>
      </p:pic>
      <p:pic>
        <p:nvPicPr>
          <p:cNvPr id="39" name="Kép 38">
            <a:hlinkClick r:id="rId19"/>
            <a:extLst>
              <a:ext uri="{FF2B5EF4-FFF2-40B4-BE49-F238E27FC236}">
                <a16:creationId xmlns:a16="http://schemas.microsoft.com/office/drawing/2014/main" id="{B86751A7-93A4-7DF8-69C3-8E04283732D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" y="3627309"/>
            <a:ext cx="602866" cy="559681"/>
          </a:xfrm>
          <a:prstGeom prst="rect">
            <a:avLst/>
          </a:prstGeom>
        </p:spPr>
      </p:pic>
      <p:sp>
        <p:nvSpPr>
          <p:cNvPr id="40" name="Oval 5">
            <a:extLst>
              <a:ext uri="{FF2B5EF4-FFF2-40B4-BE49-F238E27FC236}">
                <a16:creationId xmlns:a16="http://schemas.microsoft.com/office/drawing/2014/main" id="{454304C8-D252-738C-988C-AB8211BAA330}"/>
              </a:ext>
            </a:extLst>
          </p:cNvPr>
          <p:cNvSpPr/>
          <p:nvPr/>
        </p:nvSpPr>
        <p:spPr>
          <a:xfrm>
            <a:off x="2611076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73AF5822-6322-AAEB-6D1E-3379E7A58A2A}"/>
              </a:ext>
            </a:extLst>
          </p:cNvPr>
          <p:cNvSpPr/>
          <p:nvPr/>
        </p:nvSpPr>
        <p:spPr>
          <a:xfrm>
            <a:off x="2611076" y="2169985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4EFDC0E7-9632-3731-49C9-5AAA1CF53649}"/>
              </a:ext>
            </a:extLst>
          </p:cNvPr>
          <p:cNvSpPr/>
          <p:nvPr/>
        </p:nvSpPr>
        <p:spPr>
          <a:xfrm>
            <a:off x="2611076" y="310221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Kép 42">
            <a:hlinkClick r:id="rId21"/>
            <a:extLst>
              <a:ext uri="{FF2B5EF4-FFF2-40B4-BE49-F238E27FC236}">
                <a16:creationId xmlns:a16="http://schemas.microsoft.com/office/drawing/2014/main" id="{0AC92375-9D42-8D40-1A1F-2384F0ECD74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42" y="1446433"/>
            <a:ext cx="699587" cy="393518"/>
          </a:xfrm>
          <a:prstGeom prst="rect">
            <a:avLst/>
          </a:prstGeom>
        </p:spPr>
      </p:pic>
      <p:pic>
        <p:nvPicPr>
          <p:cNvPr id="44" name="Kép 43">
            <a:hlinkClick r:id="rId23"/>
            <a:extLst>
              <a:ext uri="{FF2B5EF4-FFF2-40B4-BE49-F238E27FC236}">
                <a16:creationId xmlns:a16="http://schemas.microsoft.com/office/drawing/2014/main" id="{DA134750-E529-5E4D-F4FB-6D25FF98BA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5" y="2469445"/>
            <a:ext cx="698404" cy="195020"/>
          </a:xfrm>
          <a:prstGeom prst="rect">
            <a:avLst/>
          </a:prstGeom>
        </p:spPr>
      </p:pic>
      <p:pic>
        <p:nvPicPr>
          <p:cNvPr id="45" name="Kép 44">
            <a:hlinkClick r:id="rId25"/>
            <a:extLst>
              <a:ext uri="{FF2B5EF4-FFF2-40B4-BE49-F238E27FC236}">
                <a16:creationId xmlns:a16="http://schemas.microsoft.com/office/drawing/2014/main" id="{ECCC99C8-9AA1-D56E-9776-569712B0601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2" y="3162122"/>
            <a:ext cx="604526" cy="540667"/>
          </a:xfrm>
          <a:prstGeom prst="rect">
            <a:avLst/>
          </a:prstGeom>
        </p:spPr>
      </p:pic>
      <p:sp>
        <p:nvSpPr>
          <p:cNvPr id="46" name="Oval 4">
            <a:extLst>
              <a:ext uri="{FF2B5EF4-FFF2-40B4-BE49-F238E27FC236}">
                <a16:creationId xmlns:a16="http://schemas.microsoft.com/office/drawing/2014/main" id="{5F023227-CC99-FD8B-C806-714EC4BD272E}"/>
              </a:ext>
            </a:extLst>
          </p:cNvPr>
          <p:cNvSpPr/>
          <p:nvPr/>
        </p:nvSpPr>
        <p:spPr>
          <a:xfrm>
            <a:off x="2622304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Kép 46">
            <a:hlinkClick r:id="rId3"/>
            <a:extLst>
              <a:ext uri="{FF2B5EF4-FFF2-40B4-BE49-F238E27FC236}">
                <a16:creationId xmlns:a16="http://schemas.microsoft.com/office/drawing/2014/main" id="{731F9962-D59F-1D90-F2E6-AC0144BD3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48" y="1319502"/>
            <a:ext cx="662611" cy="537910"/>
          </a:xfrm>
          <a:prstGeom prst="rect">
            <a:avLst/>
          </a:prstGeom>
        </p:spPr>
      </p:pic>
      <p:sp>
        <p:nvSpPr>
          <p:cNvPr id="48" name="Oval 5">
            <a:extLst>
              <a:ext uri="{FF2B5EF4-FFF2-40B4-BE49-F238E27FC236}">
                <a16:creationId xmlns:a16="http://schemas.microsoft.com/office/drawing/2014/main" id="{4F21252B-D750-AAFD-3EA0-4F50365AC6C2}"/>
              </a:ext>
            </a:extLst>
          </p:cNvPr>
          <p:cNvSpPr/>
          <p:nvPr/>
        </p:nvSpPr>
        <p:spPr>
          <a:xfrm>
            <a:off x="1619672" y="755439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Kép 48">
            <a:hlinkClick r:id="rId21"/>
            <a:extLst>
              <a:ext uri="{FF2B5EF4-FFF2-40B4-BE49-F238E27FC236}">
                <a16:creationId xmlns:a16="http://schemas.microsoft.com/office/drawing/2014/main" id="{5CA059D4-D551-5399-D945-D4B64AB482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38" y="964114"/>
            <a:ext cx="699587" cy="393518"/>
          </a:xfrm>
          <a:prstGeom prst="rect">
            <a:avLst/>
          </a:prstGeom>
        </p:spPr>
      </p:pic>
      <p:pic>
        <p:nvPicPr>
          <p:cNvPr id="57" name="Kép 56">
            <a:hlinkClick r:id="rId27"/>
            <a:extLst>
              <a:ext uri="{FF2B5EF4-FFF2-40B4-BE49-F238E27FC236}">
                <a16:creationId xmlns:a16="http://schemas.microsoft.com/office/drawing/2014/main" id="{F74E720F-B805-595D-84DC-0C81D765A71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9" y="2535003"/>
            <a:ext cx="627119" cy="627119"/>
          </a:xfrm>
          <a:prstGeom prst="rect">
            <a:avLst/>
          </a:prstGeom>
        </p:spPr>
      </p:pic>
      <p:sp>
        <p:nvSpPr>
          <p:cNvPr id="50" name="Oval 4">
            <a:extLst>
              <a:ext uri="{FF2B5EF4-FFF2-40B4-BE49-F238E27FC236}">
                <a16:creationId xmlns:a16="http://schemas.microsoft.com/office/drawing/2014/main" id="{26D9B230-A03A-3931-9B5C-8B16841EB690}"/>
              </a:ext>
            </a:extLst>
          </p:cNvPr>
          <p:cNvSpPr/>
          <p:nvPr/>
        </p:nvSpPr>
        <p:spPr>
          <a:xfrm>
            <a:off x="2622304" y="21801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Kép 50">
            <a:hlinkClick r:id="rId11"/>
            <a:extLst>
              <a:ext uri="{FF2B5EF4-FFF2-40B4-BE49-F238E27FC236}">
                <a16:creationId xmlns:a16="http://schemas.microsoft.com/office/drawing/2014/main" id="{8E212810-0006-9FFD-8C8B-517C658680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2479211" y="2100309"/>
            <a:ext cx="1050863" cy="850133"/>
          </a:xfrm>
          <a:prstGeom prst="rect">
            <a:avLst/>
          </a:prstGeom>
        </p:spPr>
      </p:pic>
      <p:sp>
        <p:nvSpPr>
          <p:cNvPr id="52" name="Oval 6">
            <a:extLst>
              <a:ext uri="{FF2B5EF4-FFF2-40B4-BE49-F238E27FC236}">
                <a16:creationId xmlns:a16="http://schemas.microsoft.com/office/drawing/2014/main" id="{4D0B9789-A4FB-6047-27CC-CB0B99DE0E41}"/>
              </a:ext>
            </a:extLst>
          </p:cNvPr>
          <p:cNvSpPr/>
          <p:nvPr/>
        </p:nvSpPr>
        <p:spPr>
          <a:xfrm>
            <a:off x="446273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Kép 52">
            <a:hlinkClick r:id="rId23"/>
            <a:extLst>
              <a:ext uri="{FF2B5EF4-FFF2-40B4-BE49-F238E27FC236}">
                <a16:creationId xmlns:a16="http://schemas.microsoft.com/office/drawing/2014/main" id="{3972571E-C288-202F-9A46-237E5E1FF2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2" y="1054377"/>
            <a:ext cx="698404" cy="19502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0E4790F-5A91-3B77-88D1-AFA9CB0717A4}"/>
              </a:ext>
            </a:extLst>
          </p:cNvPr>
          <p:cNvSpPr txBox="1">
            <a:spLocks/>
          </p:cNvSpPr>
          <p:nvPr/>
        </p:nvSpPr>
        <p:spPr>
          <a:xfrm>
            <a:off x="125124" y="172077"/>
            <a:ext cx="8893752" cy="66393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Aqua Cinema LED</a:t>
            </a:r>
            <a:r>
              <a:rPr lang="hu-HU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fal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hirdetési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árak</a:t>
            </a:r>
            <a:endParaRPr lang="ko-KR" altLang="en-US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CB271E9-631A-AD66-FABC-8621D92FBEE9}"/>
              </a:ext>
            </a:extLst>
          </p:cNvPr>
          <p:cNvSpPr txBox="1">
            <a:spLocks/>
          </p:cNvSpPr>
          <p:nvPr/>
        </p:nvSpPr>
        <p:spPr>
          <a:xfrm>
            <a:off x="140478" y="4566706"/>
            <a:ext cx="8893752" cy="571403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Csak az esti mozi műsorok közötti reklámidőre vonatkozó árajánlatunk.</a:t>
            </a: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B4D11BC0-5D3A-F307-2178-159322B51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5722"/>
              </p:ext>
            </p:extLst>
          </p:nvPr>
        </p:nvGraphicFramePr>
        <p:xfrm>
          <a:off x="546967" y="1674169"/>
          <a:ext cx="7886700" cy="2021840"/>
        </p:xfrm>
        <a:graphic>
          <a:graphicData uri="http://schemas.openxmlformats.org/drawingml/2006/table">
            <a:tbl>
              <a:tblPr firstRow="1" firstCol="1" bandRow="1"/>
              <a:tblGrid>
                <a:gridCol w="1163310">
                  <a:extLst>
                    <a:ext uri="{9D8B030D-6E8A-4147-A177-3AD203B41FA5}">
                      <a16:colId xmlns:a16="http://schemas.microsoft.com/office/drawing/2014/main" val="1038124243"/>
                    </a:ext>
                  </a:extLst>
                </a:gridCol>
                <a:gridCol w="1047767">
                  <a:extLst>
                    <a:ext uri="{9D8B030D-6E8A-4147-A177-3AD203B41FA5}">
                      <a16:colId xmlns:a16="http://schemas.microsoft.com/office/drawing/2014/main" val="1620523911"/>
                    </a:ext>
                  </a:extLst>
                </a:gridCol>
                <a:gridCol w="1397898">
                  <a:extLst>
                    <a:ext uri="{9D8B030D-6E8A-4147-A177-3AD203B41FA5}">
                      <a16:colId xmlns:a16="http://schemas.microsoft.com/office/drawing/2014/main" val="2781632397"/>
                    </a:ext>
                  </a:extLst>
                </a:gridCol>
                <a:gridCol w="1136175">
                  <a:extLst>
                    <a:ext uri="{9D8B030D-6E8A-4147-A177-3AD203B41FA5}">
                      <a16:colId xmlns:a16="http://schemas.microsoft.com/office/drawing/2014/main" val="3197761166"/>
                    </a:ext>
                  </a:extLst>
                </a:gridCol>
                <a:gridCol w="1084531">
                  <a:extLst>
                    <a:ext uri="{9D8B030D-6E8A-4147-A177-3AD203B41FA5}">
                      <a16:colId xmlns:a16="http://schemas.microsoft.com/office/drawing/2014/main" val="4160022208"/>
                    </a:ext>
                  </a:extLst>
                </a:gridCol>
                <a:gridCol w="1091533">
                  <a:extLst>
                    <a:ext uri="{9D8B030D-6E8A-4147-A177-3AD203B41FA5}">
                      <a16:colId xmlns:a16="http://schemas.microsoft.com/office/drawing/2014/main" val="1993647765"/>
                    </a:ext>
                  </a:extLst>
                </a:gridCol>
                <a:gridCol w="965486">
                  <a:extLst>
                    <a:ext uri="{9D8B030D-6E8A-4147-A177-3AD203B41FA5}">
                      <a16:colId xmlns:a16="http://schemas.microsoft.com/office/drawing/2014/main" val="36759515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hu-US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spot hossza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napi megjelenés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havi megjelenés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elérés (éves)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 (éves)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 (havi)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762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Mozi max 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0-45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min.6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min.168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12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Mozi midi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db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50.000 fő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8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Mozi mini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0-20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50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999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marB="12700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104936"/>
                  </a:ext>
                </a:extLst>
              </a:tr>
            </a:tbl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BBFF8CC-1C44-C173-5BA9-64BA85D8DF7C}"/>
              </a:ext>
            </a:extLst>
          </p:cNvPr>
          <p:cNvSpPr txBox="1">
            <a:spLocks/>
          </p:cNvSpPr>
          <p:nvPr/>
        </p:nvSpPr>
        <p:spPr>
          <a:xfrm>
            <a:off x="3422674" y="1059582"/>
            <a:ext cx="5622588" cy="66393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3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Esti moziműsor csomagok:</a:t>
            </a:r>
          </a:p>
        </p:txBody>
      </p:sp>
    </p:spTree>
    <p:extLst>
      <p:ext uri="{BB962C8B-B14F-4D97-AF65-F5344CB8AC3E}">
        <p14:creationId xmlns:p14="http://schemas.microsoft.com/office/powerpoint/2010/main" val="221658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489A-A661-B72C-312A-248A0A27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Kép 55">
            <a:extLst>
              <a:ext uri="{FF2B5EF4-FFF2-40B4-BE49-F238E27FC236}">
                <a16:creationId xmlns:a16="http://schemas.microsoft.com/office/drawing/2014/main" id="{B3F2B926-8BAE-5FB9-DE7C-D652CB33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1"/>
            <a:ext cx="9144000" cy="51435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60A550-5D21-9B18-4471-A38ACA3886F2}"/>
              </a:ext>
            </a:extLst>
          </p:cNvPr>
          <p:cNvSpPr/>
          <p:nvPr/>
        </p:nvSpPr>
        <p:spPr>
          <a:xfrm>
            <a:off x="1622106" y="75684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564171-2C5D-14F4-C3BB-E1800F54D435}"/>
              </a:ext>
            </a:extLst>
          </p:cNvPr>
          <p:cNvSpPr/>
          <p:nvPr/>
        </p:nvSpPr>
        <p:spPr>
          <a:xfrm>
            <a:off x="1622106" y="1689070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CD656A-07BC-2814-652C-70016E2B263E}"/>
              </a:ext>
            </a:extLst>
          </p:cNvPr>
          <p:cNvSpPr/>
          <p:nvPr/>
        </p:nvSpPr>
        <p:spPr>
          <a:xfrm>
            <a:off x="1622106" y="26212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5F2D3-B3B1-EC21-CB4F-96609DE9E88D}"/>
              </a:ext>
            </a:extLst>
          </p:cNvPr>
          <p:cNvSpPr/>
          <p:nvPr/>
        </p:nvSpPr>
        <p:spPr>
          <a:xfrm>
            <a:off x="1622106" y="3553523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Kép 3">
            <a:hlinkClick r:id="rId3"/>
            <a:extLst>
              <a:ext uri="{FF2B5EF4-FFF2-40B4-BE49-F238E27FC236}">
                <a16:creationId xmlns:a16="http://schemas.microsoft.com/office/drawing/2014/main" id="{56F8AA03-2BEB-CC83-94E3-388DFF03A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838587"/>
            <a:ext cx="662611" cy="537910"/>
          </a:xfrm>
          <a:prstGeom prst="rect">
            <a:avLst/>
          </a:prstGeom>
        </p:spPr>
      </p:pic>
      <p:pic>
        <p:nvPicPr>
          <p:cNvPr id="26" name="Kép 25">
            <a:hlinkClick r:id="rId5"/>
            <a:extLst>
              <a:ext uri="{FF2B5EF4-FFF2-40B4-BE49-F238E27FC236}">
                <a16:creationId xmlns:a16="http://schemas.microsoft.com/office/drawing/2014/main" id="{8D601CCD-5778-4558-8E05-52AB67BDE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49" y="1839325"/>
            <a:ext cx="591651" cy="454348"/>
          </a:xfrm>
          <a:prstGeom prst="rect">
            <a:avLst/>
          </a:prstGeom>
        </p:spPr>
      </p:pic>
      <p:pic>
        <p:nvPicPr>
          <p:cNvPr id="28" name="Kép 27">
            <a:hlinkClick r:id="rId7"/>
            <a:extLst>
              <a:ext uri="{FF2B5EF4-FFF2-40B4-BE49-F238E27FC236}">
                <a16:creationId xmlns:a16="http://schemas.microsoft.com/office/drawing/2014/main" id="{57C52B71-BB7A-104B-29F7-A89C4593AD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50" y="2735006"/>
            <a:ext cx="659847" cy="483518"/>
          </a:xfrm>
          <a:prstGeom prst="rect">
            <a:avLst/>
          </a:prstGeom>
        </p:spPr>
      </p:pic>
      <p:pic>
        <p:nvPicPr>
          <p:cNvPr id="30" name="Kép 29">
            <a:hlinkClick r:id="rId9"/>
            <a:extLst>
              <a:ext uri="{FF2B5EF4-FFF2-40B4-BE49-F238E27FC236}">
                <a16:creationId xmlns:a16="http://schemas.microsoft.com/office/drawing/2014/main" id="{94559231-6B0F-CF33-CD37-F0FB0BF775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63" y="3617603"/>
            <a:ext cx="593340" cy="566655"/>
          </a:xfrm>
          <a:prstGeom prst="rect">
            <a:avLst/>
          </a:prstGeom>
        </p:spPr>
      </p:pic>
      <p:sp>
        <p:nvSpPr>
          <p:cNvPr id="32" name="Oval 4">
            <a:extLst>
              <a:ext uri="{FF2B5EF4-FFF2-40B4-BE49-F238E27FC236}">
                <a16:creationId xmlns:a16="http://schemas.microsoft.com/office/drawing/2014/main" id="{1917CFEE-FB18-AEF3-337C-9F70CC9395CE}"/>
              </a:ext>
            </a:extLst>
          </p:cNvPr>
          <p:cNvSpPr/>
          <p:nvPr/>
        </p:nvSpPr>
        <p:spPr>
          <a:xfrm>
            <a:off x="451431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1485AF7C-0FE2-59C8-D9D5-6E5B8183BC70}"/>
              </a:ext>
            </a:extLst>
          </p:cNvPr>
          <p:cNvSpPr/>
          <p:nvPr/>
        </p:nvSpPr>
        <p:spPr>
          <a:xfrm>
            <a:off x="451431" y="1687144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6">
            <a:extLst>
              <a:ext uri="{FF2B5EF4-FFF2-40B4-BE49-F238E27FC236}">
                <a16:creationId xmlns:a16="http://schemas.microsoft.com/office/drawing/2014/main" id="{7E38D765-E649-90C1-5CFF-1F01D5982E8A}"/>
              </a:ext>
            </a:extLst>
          </p:cNvPr>
          <p:cNvSpPr/>
          <p:nvPr/>
        </p:nvSpPr>
        <p:spPr>
          <a:xfrm>
            <a:off x="451431" y="26193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D0B83037-30CA-D9D6-21E5-ECBF6E00AB14}"/>
              </a:ext>
            </a:extLst>
          </p:cNvPr>
          <p:cNvSpPr/>
          <p:nvPr/>
        </p:nvSpPr>
        <p:spPr>
          <a:xfrm>
            <a:off x="451431" y="355159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Kép 35">
            <a:hlinkClick r:id="rId11"/>
            <a:extLst>
              <a:ext uri="{FF2B5EF4-FFF2-40B4-BE49-F238E27FC236}">
                <a16:creationId xmlns:a16="http://schemas.microsoft.com/office/drawing/2014/main" id="{6F36488C-D2C4-D98B-F85D-BF52B73C8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308338" y="675055"/>
            <a:ext cx="1050863" cy="850133"/>
          </a:xfrm>
          <a:prstGeom prst="rect">
            <a:avLst/>
          </a:prstGeom>
        </p:spPr>
      </p:pic>
      <p:pic>
        <p:nvPicPr>
          <p:cNvPr id="37" name="Kép 36">
            <a:hlinkClick r:id="rId13"/>
            <a:extLst>
              <a:ext uri="{FF2B5EF4-FFF2-40B4-BE49-F238E27FC236}">
                <a16:creationId xmlns:a16="http://schemas.microsoft.com/office/drawing/2014/main" id="{A0E109AB-DC79-249F-6964-17DB26A21E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" y="2005951"/>
            <a:ext cx="719459" cy="156325"/>
          </a:xfrm>
          <a:prstGeom prst="rect">
            <a:avLst/>
          </a:prstGeom>
          <a:noFill/>
        </p:spPr>
      </p:pic>
      <p:pic>
        <p:nvPicPr>
          <p:cNvPr id="38" name="Kép 37">
            <a:hlinkClick r:id="rId16"/>
            <a:extLst>
              <a:ext uri="{FF2B5EF4-FFF2-40B4-BE49-F238E27FC236}">
                <a16:creationId xmlns:a16="http://schemas.microsoft.com/office/drawing/2014/main" id="{81A74180-9DFB-20C7-3763-91229E3DCC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7" y="2833369"/>
            <a:ext cx="788613" cy="393518"/>
          </a:xfrm>
          <a:prstGeom prst="rect">
            <a:avLst/>
          </a:prstGeom>
        </p:spPr>
      </p:pic>
      <p:pic>
        <p:nvPicPr>
          <p:cNvPr id="39" name="Kép 38">
            <a:hlinkClick r:id="rId19"/>
            <a:extLst>
              <a:ext uri="{FF2B5EF4-FFF2-40B4-BE49-F238E27FC236}">
                <a16:creationId xmlns:a16="http://schemas.microsoft.com/office/drawing/2014/main" id="{41DADBD7-80C3-1F26-AD8F-1AEC5B8AD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" y="3627309"/>
            <a:ext cx="602866" cy="559681"/>
          </a:xfrm>
          <a:prstGeom prst="rect">
            <a:avLst/>
          </a:prstGeom>
        </p:spPr>
      </p:pic>
      <p:sp>
        <p:nvSpPr>
          <p:cNvPr id="40" name="Oval 5">
            <a:extLst>
              <a:ext uri="{FF2B5EF4-FFF2-40B4-BE49-F238E27FC236}">
                <a16:creationId xmlns:a16="http://schemas.microsoft.com/office/drawing/2014/main" id="{1DF36A5B-123C-8CA5-DBD9-CE3DF4A2CBC0}"/>
              </a:ext>
            </a:extLst>
          </p:cNvPr>
          <p:cNvSpPr/>
          <p:nvPr/>
        </p:nvSpPr>
        <p:spPr>
          <a:xfrm>
            <a:off x="2611076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6">
            <a:extLst>
              <a:ext uri="{FF2B5EF4-FFF2-40B4-BE49-F238E27FC236}">
                <a16:creationId xmlns:a16="http://schemas.microsoft.com/office/drawing/2014/main" id="{F30DA0A1-DF37-EE53-F19C-D2C50573B3ED}"/>
              </a:ext>
            </a:extLst>
          </p:cNvPr>
          <p:cNvSpPr/>
          <p:nvPr/>
        </p:nvSpPr>
        <p:spPr>
          <a:xfrm>
            <a:off x="2611076" y="2169985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5573071F-9544-CD39-EBA0-10BCA15AE560}"/>
              </a:ext>
            </a:extLst>
          </p:cNvPr>
          <p:cNvSpPr/>
          <p:nvPr/>
        </p:nvSpPr>
        <p:spPr>
          <a:xfrm>
            <a:off x="2611076" y="310221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Kép 42">
            <a:hlinkClick r:id="rId21"/>
            <a:extLst>
              <a:ext uri="{FF2B5EF4-FFF2-40B4-BE49-F238E27FC236}">
                <a16:creationId xmlns:a16="http://schemas.microsoft.com/office/drawing/2014/main" id="{11F85A87-E3A1-5DFF-EE92-6CD1CD0DDBD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42" y="1446433"/>
            <a:ext cx="699587" cy="393518"/>
          </a:xfrm>
          <a:prstGeom prst="rect">
            <a:avLst/>
          </a:prstGeom>
        </p:spPr>
      </p:pic>
      <p:pic>
        <p:nvPicPr>
          <p:cNvPr id="44" name="Kép 43">
            <a:hlinkClick r:id="rId23"/>
            <a:extLst>
              <a:ext uri="{FF2B5EF4-FFF2-40B4-BE49-F238E27FC236}">
                <a16:creationId xmlns:a16="http://schemas.microsoft.com/office/drawing/2014/main" id="{22B37616-444B-C162-B7A7-D5BE0B0F9BA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25" y="2469445"/>
            <a:ext cx="698404" cy="195020"/>
          </a:xfrm>
          <a:prstGeom prst="rect">
            <a:avLst/>
          </a:prstGeom>
        </p:spPr>
      </p:pic>
      <p:pic>
        <p:nvPicPr>
          <p:cNvPr id="45" name="Kép 44">
            <a:hlinkClick r:id="rId25"/>
            <a:extLst>
              <a:ext uri="{FF2B5EF4-FFF2-40B4-BE49-F238E27FC236}">
                <a16:creationId xmlns:a16="http://schemas.microsoft.com/office/drawing/2014/main" id="{F60D60AE-275C-D0B1-904F-1303AEFE3FA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72" y="3162122"/>
            <a:ext cx="604526" cy="540667"/>
          </a:xfrm>
          <a:prstGeom prst="rect">
            <a:avLst/>
          </a:prstGeom>
        </p:spPr>
      </p:pic>
      <p:sp>
        <p:nvSpPr>
          <p:cNvPr id="46" name="Oval 4">
            <a:extLst>
              <a:ext uri="{FF2B5EF4-FFF2-40B4-BE49-F238E27FC236}">
                <a16:creationId xmlns:a16="http://schemas.microsoft.com/office/drawing/2014/main" id="{F2A33F93-F2FA-26E1-3C33-E934BAA8F333}"/>
              </a:ext>
            </a:extLst>
          </p:cNvPr>
          <p:cNvSpPr/>
          <p:nvPr/>
        </p:nvSpPr>
        <p:spPr>
          <a:xfrm>
            <a:off x="2622304" y="1237758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Kép 46">
            <a:hlinkClick r:id="rId3"/>
            <a:extLst>
              <a:ext uri="{FF2B5EF4-FFF2-40B4-BE49-F238E27FC236}">
                <a16:creationId xmlns:a16="http://schemas.microsoft.com/office/drawing/2014/main" id="{D18E8F74-3275-D05A-844D-4BB9B4063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48" y="1319502"/>
            <a:ext cx="662611" cy="537910"/>
          </a:xfrm>
          <a:prstGeom prst="rect">
            <a:avLst/>
          </a:prstGeom>
        </p:spPr>
      </p:pic>
      <p:sp>
        <p:nvSpPr>
          <p:cNvPr id="48" name="Oval 5">
            <a:extLst>
              <a:ext uri="{FF2B5EF4-FFF2-40B4-BE49-F238E27FC236}">
                <a16:creationId xmlns:a16="http://schemas.microsoft.com/office/drawing/2014/main" id="{169E96B6-D6D8-A5B7-FF36-E6F328B1E1A5}"/>
              </a:ext>
            </a:extLst>
          </p:cNvPr>
          <p:cNvSpPr/>
          <p:nvPr/>
        </p:nvSpPr>
        <p:spPr>
          <a:xfrm>
            <a:off x="1619672" y="755439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Kép 48">
            <a:hlinkClick r:id="rId21"/>
            <a:extLst>
              <a:ext uri="{FF2B5EF4-FFF2-40B4-BE49-F238E27FC236}">
                <a16:creationId xmlns:a16="http://schemas.microsoft.com/office/drawing/2014/main" id="{2E66A36B-62EE-F30C-000F-F5BD44ADFCD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38" y="964114"/>
            <a:ext cx="699587" cy="393518"/>
          </a:xfrm>
          <a:prstGeom prst="rect">
            <a:avLst/>
          </a:prstGeom>
        </p:spPr>
      </p:pic>
      <p:pic>
        <p:nvPicPr>
          <p:cNvPr id="57" name="Kép 56">
            <a:hlinkClick r:id="rId27"/>
            <a:extLst>
              <a:ext uri="{FF2B5EF4-FFF2-40B4-BE49-F238E27FC236}">
                <a16:creationId xmlns:a16="http://schemas.microsoft.com/office/drawing/2014/main" id="{F8E7AAEE-9CAF-6CFD-3DFB-6FBB4E02543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29" y="2535003"/>
            <a:ext cx="627119" cy="627119"/>
          </a:xfrm>
          <a:prstGeom prst="rect">
            <a:avLst/>
          </a:prstGeom>
        </p:spPr>
      </p:pic>
      <p:sp>
        <p:nvSpPr>
          <p:cNvPr id="50" name="Oval 4">
            <a:extLst>
              <a:ext uri="{FF2B5EF4-FFF2-40B4-BE49-F238E27FC236}">
                <a16:creationId xmlns:a16="http://schemas.microsoft.com/office/drawing/2014/main" id="{E3C11F31-A0D4-2B45-A0BF-650A220A7E2A}"/>
              </a:ext>
            </a:extLst>
          </p:cNvPr>
          <p:cNvSpPr/>
          <p:nvPr/>
        </p:nvSpPr>
        <p:spPr>
          <a:xfrm>
            <a:off x="2622304" y="2180171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Kép 50">
            <a:hlinkClick r:id="rId11"/>
            <a:extLst>
              <a:ext uri="{FF2B5EF4-FFF2-40B4-BE49-F238E27FC236}">
                <a16:creationId xmlns:a16="http://schemas.microsoft.com/office/drawing/2014/main" id="{A3A59E18-18EB-C620-58F9-4731899043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3377" r="23355" b="15669"/>
          <a:stretch/>
        </p:blipFill>
        <p:spPr>
          <a:xfrm>
            <a:off x="2479211" y="2100309"/>
            <a:ext cx="1050863" cy="850133"/>
          </a:xfrm>
          <a:prstGeom prst="rect">
            <a:avLst/>
          </a:prstGeom>
        </p:spPr>
      </p:pic>
      <p:sp>
        <p:nvSpPr>
          <p:cNvPr id="52" name="Oval 6">
            <a:extLst>
              <a:ext uri="{FF2B5EF4-FFF2-40B4-BE49-F238E27FC236}">
                <a16:creationId xmlns:a16="http://schemas.microsoft.com/office/drawing/2014/main" id="{58E073A0-9299-A227-A3A4-A406ABA451DE}"/>
              </a:ext>
            </a:extLst>
          </p:cNvPr>
          <p:cNvSpPr/>
          <p:nvPr/>
        </p:nvSpPr>
        <p:spPr>
          <a:xfrm>
            <a:off x="446273" y="754917"/>
            <a:ext cx="793940" cy="793940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Kép 52">
            <a:hlinkClick r:id="rId23"/>
            <a:extLst>
              <a:ext uri="{FF2B5EF4-FFF2-40B4-BE49-F238E27FC236}">
                <a16:creationId xmlns:a16="http://schemas.microsoft.com/office/drawing/2014/main" id="{E67B0564-CB15-1C35-8D42-9978FA83FF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2" y="1054377"/>
            <a:ext cx="698404" cy="19502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24C4D1C-933A-B2F7-5757-98F256FC1857}"/>
              </a:ext>
            </a:extLst>
          </p:cNvPr>
          <p:cNvSpPr txBox="1">
            <a:spLocks/>
          </p:cNvSpPr>
          <p:nvPr/>
        </p:nvSpPr>
        <p:spPr>
          <a:xfrm>
            <a:off x="125124" y="172077"/>
            <a:ext cx="8893752" cy="66393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Aqua Cinema LED</a:t>
            </a:r>
            <a:r>
              <a:rPr lang="hu-HU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fal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hirdetési</a:t>
            </a:r>
            <a:r>
              <a:rPr lang="en-US" altLang="ko-KR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árak</a:t>
            </a:r>
            <a:endParaRPr lang="ko-KR" altLang="en-US" b="1" dirty="0">
              <a:ln w="12700">
                <a:solidFill>
                  <a:srgbClr val="69B6CC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1B60FE1-8231-9882-4C3E-86AA887BA626}"/>
              </a:ext>
            </a:extLst>
          </p:cNvPr>
          <p:cNvSpPr txBox="1">
            <a:spLocks/>
          </p:cNvSpPr>
          <p:nvPr/>
        </p:nvSpPr>
        <p:spPr>
          <a:xfrm>
            <a:off x="140478" y="4566706"/>
            <a:ext cx="8893752" cy="571403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Június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01.-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szeptember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10. -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főszezon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időszakra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vonatkozó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ko-KR" sz="2000" b="1" dirty="0" err="1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ajánlat</a:t>
            </a:r>
            <a:r>
              <a:rPr lang="en-US" altLang="ko-KR" sz="2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93EDDAC-7B38-6172-D64E-12FD13C38EC9}"/>
              </a:ext>
            </a:extLst>
          </p:cNvPr>
          <p:cNvSpPr txBox="1">
            <a:spLocks/>
          </p:cNvSpPr>
          <p:nvPr/>
        </p:nvSpPr>
        <p:spPr>
          <a:xfrm>
            <a:off x="4557803" y="1319502"/>
            <a:ext cx="4586197" cy="663937"/>
          </a:xfrm>
          <a:prstGeom prst="rect">
            <a:avLst/>
          </a:prstGeom>
          <a:ln w="12700">
            <a:noFill/>
          </a:ln>
          <a:effectLst>
            <a:softEdge rad="0"/>
          </a:effec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altLang="ko-KR" sz="3000" b="1" dirty="0">
                <a:ln w="12700">
                  <a:solidFill>
                    <a:srgbClr val="69B6CC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Főszezon csomagok:</a:t>
            </a: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CAA6E94F-4AB5-7E80-DB21-33172B2E4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08263"/>
              </p:ext>
            </p:extLst>
          </p:nvPr>
        </p:nvGraphicFramePr>
        <p:xfrm>
          <a:off x="1543364" y="1932193"/>
          <a:ext cx="6921368" cy="1432560"/>
        </p:xfrm>
        <a:graphic>
          <a:graphicData uri="http://schemas.openxmlformats.org/drawingml/2006/table">
            <a:tbl>
              <a:tblPr firstRow="1" firstCol="1" bandRow="1"/>
              <a:tblGrid>
                <a:gridCol w="1163336">
                  <a:extLst>
                    <a:ext uri="{9D8B030D-6E8A-4147-A177-3AD203B41FA5}">
                      <a16:colId xmlns:a16="http://schemas.microsoft.com/office/drawing/2014/main" val="1306785872"/>
                    </a:ext>
                  </a:extLst>
                </a:gridCol>
                <a:gridCol w="1047790">
                  <a:extLst>
                    <a:ext uri="{9D8B030D-6E8A-4147-A177-3AD203B41FA5}">
                      <a16:colId xmlns:a16="http://schemas.microsoft.com/office/drawing/2014/main" val="2016827829"/>
                    </a:ext>
                  </a:extLst>
                </a:gridCol>
                <a:gridCol w="1397929">
                  <a:extLst>
                    <a:ext uri="{9D8B030D-6E8A-4147-A177-3AD203B41FA5}">
                      <a16:colId xmlns:a16="http://schemas.microsoft.com/office/drawing/2014/main" val="1892064887"/>
                    </a:ext>
                  </a:extLst>
                </a:gridCol>
                <a:gridCol w="1136200">
                  <a:extLst>
                    <a:ext uri="{9D8B030D-6E8A-4147-A177-3AD203B41FA5}">
                      <a16:colId xmlns:a16="http://schemas.microsoft.com/office/drawing/2014/main" val="1414402720"/>
                    </a:ext>
                  </a:extLst>
                </a:gridCol>
                <a:gridCol w="1084555">
                  <a:extLst>
                    <a:ext uri="{9D8B030D-6E8A-4147-A177-3AD203B41FA5}">
                      <a16:colId xmlns:a16="http://schemas.microsoft.com/office/drawing/2014/main" val="12740414"/>
                    </a:ext>
                  </a:extLst>
                </a:gridCol>
                <a:gridCol w="1091558">
                  <a:extLst>
                    <a:ext uri="{9D8B030D-6E8A-4147-A177-3AD203B41FA5}">
                      <a16:colId xmlns:a16="http://schemas.microsoft.com/office/drawing/2014/main" val="31026915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hu-US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spot hossza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napi megjelenés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havi megjelenés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elérés 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 hónap)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 (főszezon)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729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Főszezon max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0-45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db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252 db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928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Főszezon midi 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0-30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12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017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Gazdaságos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csomag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b="1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0-20 mp.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 db</a:t>
                      </a:r>
                      <a:endParaRPr lang="hu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kb. 12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fő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hu-HU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hu-US" sz="1050" dirty="0">
                          <a:solidFill>
                            <a:srgbClr val="333333"/>
                          </a:solidFill>
                          <a:effectLst/>
                          <a:latin typeface="Roboto Condensed" panose="02000000000000000000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 Ft</a:t>
                      </a:r>
                      <a:endParaRPr lang="hu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5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42477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</TotalTime>
  <Words>974</Words>
  <Application>Microsoft Macintosh PowerPoint</Application>
  <PresentationFormat>Diavetítés a képernyőre (16:9 oldalarány)</PresentationFormat>
  <Paragraphs>220</Paragraphs>
  <Slides>16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16</vt:i4>
      </vt:variant>
    </vt:vector>
  </HeadingPairs>
  <TitlesOfParts>
    <vt:vector size="27" baseType="lpstr">
      <vt:lpstr>맑은 고딕</vt:lpstr>
      <vt:lpstr>Arial</vt:lpstr>
      <vt:lpstr>Calibri</vt:lpstr>
      <vt:lpstr>Heebo</vt:lpstr>
      <vt:lpstr>Roboto</vt:lpstr>
      <vt:lpstr>Roboto Condensed</vt:lpstr>
      <vt:lpstr>Source Sans Pro</vt:lpstr>
      <vt:lpstr>Times New Roman</vt:lpstr>
      <vt:lpstr>Cover and End Slide Master</vt:lpstr>
      <vt:lpstr>Contents Slide Master</vt:lpstr>
      <vt:lpstr>Section Break Slide Master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Microsoft Office-felhasználó</cp:lastModifiedBy>
  <cp:revision>134</cp:revision>
  <dcterms:created xsi:type="dcterms:W3CDTF">2016-12-05T23:26:54Z</dcterms:created>
  <dcterms:modified xsi:type="dcterms:W3CDTF">2024-07-27T09:05:04Z</dcterms:modified>
</cp:coreProperties>
</file>